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1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2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0" r:id="rId3"/>
    <p:sldId id="257" r:id="rId4"/>
    <p:sldId id="276" r:id="rId5"/>
    <p:sldId id="262" r:id="rId6"/>
    <p:sldId id="261" r:id="rId7"/>
    <p:sldId id="269" r:id="rId8"/>
    <p:sldId id="300" r:id="rId9"/>
    <p:sldId id="304" r:id="rId10"/>
    <p:sldId id="272" r:id="rId11"/>
    <p:sldId id="302" r:id="rId12"/>
    <p:sldId id="307" r:id="rId13"/>
    <p:sldId id="308" r:id="rId14"/>
    <p:sldId id="309" r:id="rId15"/>
    <p:sldId id="306" r:id="rId16"/>
    <p:sldId id="312" r:id="rId17"/>
    <p:sldId id="320" r:id="rId18"/>
    <p:sldId id="321" r:id="rId19"/>
    <p:sldId id="322" r:id="rId20"/>
    <p:sldId id="323" r:id="rId21"/>
    <p:sldId id="324" r:id="rId22"/>
    <p:sldId id="326" r:id="rId23"/>
    <p:sldId id="329" r:id="rId24"/>
    <p:sldId id="328" r:id="rId25"/>
    <p:sldId id="316" r:id="rId26"/>
    <p:sldId id="317" r:id="rId27"/>
    <p:sldId id="299" r:id="rId28"/>
    <p:sldId id="265" r:id="rId29"/>
    <p:sldId id="259" r:id="rId30"/>
  </p:sldIdLst>
  <p:sldSz cx="9144000" cy="6858000" type="screen4x3"/>
  <p:notesSz cx="6858000" cy="9144000"/>
  <p:custDataLst>
    <p:tags r:id="rId32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0JuFMM/AZnzMlKFjunGhVQ==" hashData="K2a5DR6q0DhdgFuNEODora8xdVByiXwQIAVPZ+UItQgPHvXEb3HF4bghK7fmSEXFrK0hZLgduFUv0E+a4HVZk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348"/>
    <p:restoredTop sz="92262"/>
  </p:normalViewPr>
  <p:slideViewPr>
    <p:cSldViewPr>
      <p:cViewPr varScale="1">
        <p:scale>
          <a:sx n="79" d="100"/>
          <a:sy n="79" d="100"/>
        </p:scale>
        <p:origin x="110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D4DEE-A9E9-4B98-9AAD-204067CC6742}" type="datetimeFigureOut">
              <a:rPr lang="fr-FR" smtClean="0"/>
              <a:t>12/01/2021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28D68-92C2-48BB-AB10-5799226CEB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71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28D68-92C2-48BB-AB10-5799226CEB1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09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3E84AA9C-1407-4B6F-8DCC-1EC8F24AAB15}" type="slidenum">
              <a:rPr lang="fr-FR" sz="1200">
                <a:ea typeface="ＭＳ Ｐゴシック" charset="-128"/>
              </a:rPr>
              <a:pPr algn="r" defTabSz="914400"/>
              <a:t>19</a:t>
            </a:fld>
            <a:endParaRPr lang="fr-FR" sz="1200">
              <a:ea typeface="ＭＳ Ｐゴシック" charset="-128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/>
            <a:r>
              <a:rPr lang="fr-FR"/>
              <a:t>ENCEPHALITE HERPETIQUE</a:t>
            </a:r>
          </a:p>
        </p:txBody>
      </p:sp>
    </p:spTree>
    <p:extLst>
      <p:ext uri="{BB962C8B-B14F-4D97-AF65-F5344CB8AC3E}">
        <p14:creationId xmlns:p14="http://schemas.microsoft.com/office/powerpoint/2010/main" val="22709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6F801155-2492-464F-846E-FFCC05B9628F}" type="datetime1">
              <a:rPr lang="fr-FR" smtClean="0"/>
              <a:t>12/01/2021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4752527" cy="119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15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BE8B5-64B4-4AC5-9F5B-D9155CFDA072}" type="datetime1">
              <a:rPr lang="fr-FR" smtClean="0"/>
              <a:t>12/01/2021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751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1580-3F67-4679-9AFD-A176A7A66C3C}" type="datetime1">
              <a:rPr lang="fr-FR" smtClean="0"/>
              <a:t>12/01/2021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962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248BD-1B10-4D94-A3C5-5D91CF0FABE2}" type="datetimeFigureOut">
              <a:rPr lang="fr-FR"/>
              <a:pPr>
                <a:defRPr/>
              </a:pPr>
              <a:t>12/01/2021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AD44E-1362-46EC-B5E5-DD5D4405EB7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4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842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A030-1BA4-4E8A-876E-B0DE5006CF4D}" type="datetime1">
              <a:rPr lang="fr-FR" smtClean="0"/>
              <a:t>12/01/2021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34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E9A7-AA33-4786-9747-F1DE3FF472E7}" type="datetime1">
              <a:rPr lang="fr-FR" smtClean="0"/>
              <a:t>12/01/2021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82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2435-AF7B-4BFD-AC72-0434118D0CB9}" type="datetime1">
              <a:rPr lang="fr-FR" smtClean="0"/>
              <a:t>12/01/2021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711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14D0-91E6-4920-AE71-886ACCAD0872}" type="datetime1">
              <a:rPr lang="fr-FR" smtClean="0"/>
              <a:t>12/01/2021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90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D011EA0E-547E-4374-B966-9C3B6498C5AE}" type="datetime1">
              <a:rPr lang="fr-FR" smtClean="0"/>
              <a:t>12/01/2021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257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D8C7-6962-466E-8B00-3286BF0415FD}" type="datetime1">
              <a:rPr lang="fr-FR" smtClean="0"/>
              <a:t>12/01/2021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028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6DFD-3184-4603-8A52-0FA1EA2F1D2E}" type="datetime1">
              <a:rPr lang="fr-FR" smtClean="0"/>
              <a:t>12/01/2021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08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FEC17-7EC5-4860-8E23-D8730D7406FB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DES Neurologie - compétences phase socle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1ED7F-4B69-4064-8FCA-25F765DE7B29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AutoShape 2" descr="https://www.cen-neurologie.fr/sites/www.cen-neurologie.fr/themes/cen_progressive/progressive_sub/logo.png"/>
          <p:cNvSpPr>
            <a:spLocks noChangeAspect="1" noChangeArrowheads="1"/>
          </p:cNvSpPr>
          <p:nvPr userDrawn="1">
            <p:custDataLst>
              <p:tags r:id="rId19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345602"/>
            <a:ext cx="1611753" cy="40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7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audio" Target="../media/media1.m4a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microsoft.com/office/2007/relationships/media" Target="../media/media1.m4a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image" Target="../media/image3.png"/><Relationship Id="rId10" Type="http://schemas.openxmlformats.org/officeDocument/2006/relationships/tags" Target="../tags/tag33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3" Type="http://schemas.openxmlformats.org/officeDocument/2006/relationships/tags" Target="../tags/tag105.xml"/><Relationship Id="rId21" Type="http://schemas.openxmlformats.org/officeDocument/2006/relationships/audio" Target="../media/media10.m4a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microsoft.com/office/2007/relationships/media" Target="../media/media10.m4a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23" Type="http://schemas.openxmlformats.org/officeDocument/2006/relationships/image" Target="../media/image3.png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4a"/><Relationship Id="rId3" Type="http://schemas.openxmlformats.org/officeDocument/2006/relationships/tags" Target="../tags/tag124.xml"/><Relationship Id="rId7" Type="http://schemas.microsoft.com/office/2007/relationships/media" Target="../media/media11.m4a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10" Type="http://schemas.openxmlformats.org/officeDocument/2006/relationships/image" Target="../media/image3.png"/><Relationship Id="rId4" Type="http://schemas.openxmlformats.org/officeDocument/2006/relationships/tags" Target="../tags/tag125.xml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30.xml"/><Relationship Id="rId7" Type="http://schemas.openxmlformats.org/officeDocument/2006/relationships/image" Target="../media/image7.jpe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2.m4a"/><Relationship Id="rId4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33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3.m4a"/><Relationship Id="rId4" Type="http://schemas.microsoft.com/office/2007/relationships/media" Target="../media/media13.m4a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36.xml"/><Relationship Id="rId7" Type="http://schemas.openxmlformats.org/officeDocument/2006/relationships/image" Target="../media/image9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4a"/><Relationship Id="rId3" Type="http://schemas.openxmlformats.org/officeDocument/2006/relationships/tags" Target="../tags/tag139.xml"/><Relationship Id="rId7" Type="http://schemas.microsoft.com/office/2007/relationships/media" Target="../media/media15.m4a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10" Type="http://schemas.openxmlformats.org/officeDocument/2006/relationships/image" Target="../media/image3.png"/><Relationship Id="rId4" Type="http://schemas.openxmlformats.org/officeDocument/2006/relationships/tags" Target="../tags/tag140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3" Type="http://schemas.openxmlformats.org/officeDocument/2006/relationships/tags" Target="../tags/tag145.xml"/><Relationship Id="rId7" Type="http://schemas.microsoft.com/office/2007/relationships/media" Target="../media/media16.m4a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10" Type="http://schemas.openxmlformats.org/officeDocument/2006/relationships/image" Target="../media/image3.png"/><Relationship Id="rId4" Type="http://schemas.openxmlformats.org/officeDocument/2006/relationships/tags" Target="../tags/tag146.xml"/><Relationship Id="rId9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56.xml"/><Relationship Id="rId13" Type="http://schemas.openxmlformats.org/officeDocument/2006/relationships/image" Target="../media/image3.png"/><Relationship Id="rId3" Type="http://schemas.openxmlformats.org/officeDocument/2006/relationships/tags" Target="../tags/tag151.xml"/><Relationship Id="rId7" Type="http://schemas.openxmlformats.org/officeDocument/2006/relationships/tags" Target="../tags/tag155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audio" Target="../media/media17.m4a"/><Relationship Id="rId5" Type="http://schemas.openxmlformats.org/officeDocument/2006/relationships/tags" Target="../tags/tag153.xml"/><Relationship Id="rId10" Type="http://schemas.microsoft.com/office/2007/relationships/media" Target="../media/media17.m4a"/><Relationship Id="rId4" Type="http://schemas.openxmlformats.org/officeDocument/2006/relationships/tags" Target="../tags/tag152.xml"/><Relationship Id="rId9" Type="http://schemas.openxmlformats.org/officeDocument/2006/relationships/tags" Target="../tags/tag15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18.m4a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image" Target="../media/image3.png"/><Relationship Id="rId5" Type="http://schemas.openxmlformats.org/officeDocument/2006/relationships/tags" Target="../tags/tag16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61.xml"/><Relationship Id="rId9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67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9.m4a"/><Relationship Id="rId4" Type="http://schemas.microsoft.com/office/2007/relationships/media" Target="../media/media19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7.xml"/><Relationship Id="rId7" Type="http://schemas.openxmlformats.org/officeDocument/2006/relationships/audio" Target="../media/media2.m4a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microsoft.com/office/2007/relationships/media" Target="../media/media2.m4a"/><Relationship Id="rId5" Type="http://schemas.openxmlformats.org/officeDocument/2006/relationships/tags" Target="../tags/tag39.xml"/><Relationship Id="rId10" Type="http://schemas.openxmlformats.org/officeDocument/2006/relationships/image" Target="../media/image3.png"/><Relationship Id="rId4" Type="http://schemas.openxmlformats.org/officeDocument/2006/relationships/tags" Target="../tags/tag38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7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1.xml"/><Relationship Id="rId5" Type="http://schemas.openxmlformats.org/officeDocument/2006/relationships/audio" Target="../media/media20.m4a"/><Relationship Id="rId4" Type="http://schemas.microsoft.com/office/2007/relationships/media" Target="../media/media20.m4a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tags" Target="../tags/tag184.xml"/><Relationship Id="rId18" Type="http://schemas.openxmlformats.org/officeDocument/2006/relationships/tags" Target="../tags/tag189.xml"/><Relationship Id="rId3" Type="http://schemas.openxmlformats.org/officeDocument/2006/relationships/tags" Target="../tags/tag174.xml"/><Relationship Id="rId21" Type="http://schemas.microsoft.com/office/2007/relationships/media" Target="../media/media21.m4a"/><Relationship Id="rId7" Type="http://schemas.openxmlformats.org/officeDocument/2006/relationships/tags" Target="../tags/tag178.xml"/><Relationship Id="rId12" Type="http://schemas.openxmlformats.org/officeDocument/2006/relationships/tags" Target="../tags/tag183.xml"/><Relationship Id="rId17" Type="http://schemas.openxmlformats.org/officeDocument/2006/relationships/tags" Target="../tags/tag188.xml"/><Relationship Id="rId2" Type="http://schemas.openxmlformats.org/officeDocument/2006/relationships/tags" Target="../tags/tag173.xml"/><Relationship Id="rId16" Type="http://schemas.openxmlformats.org/officeDocument/2006/relationships/tags" Target="../tags/tag187.xml"/><Relationship Id="rId20" Type="http://schemas.openxmlformats.org/officeDocument/2006/relationships/tags" Target="../tags/tag191.xml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tags" Target="../tags/tag182.xml"/><Relationship Id="rId24" Type="http://schemas.openxmlformats.org/officeDocument/2006/relationships/image" Target="../media/image3.png"/><Relationship Id="rId5" Type="http://schemas.openxmlformats.org/officeDocument/2006/relationships/tags" Target="../tags/tag176.xml"/><Relationship Id="rId15" Type="http://schemas.openxmlformats.org/officeDocument/2006/relationships/tags" Target="../tags/tag186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181.xml"/><Relationship Id="rId19" Type="http://schemas.openxmlformats.org/officeDocument/2006/relationships/tags" Target="../tags/tag190.xml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tags" Target="../tags/tag185.xml"/><Relationship Id="rId22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94.xml"/><Relationship Id="rId7" Type="http://schemas.openxmlformats.org/officeDocument/2006/relationships/audio" Target="../media/media22.m4a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microsoft.com/office/2007/relationships/media" Target="../media/media22.m4a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4a"/><Relationship Id="rId3" Type="http://schemas.openxmlformats.org/officeDocument/2006/relationships/tags" Target="../tags/tag199.xml"/><Relationship Id="rId7" Type="http://schemas.microsoft.com/office/2007/relationships/media" Target="../media/media23.m4a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10" Type="http://schemas.openxmlformats.org/officeDocument/2006/relationships/image" Target="../media/image3.png"/><Relationship Id="rId4" Type="http://schemas.openxmlformats.org/officeDocument/2006/relationships/tags" Target="../tags/tag200.xml"/><Relationship Id="rId9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4a"/><Relationship Id="rId3" Type="http://schemas.openxmlformats.org/officeDocument/2006/relationships/tags" Target="../tags/tag205.xml"/><Relationship Id="rId7" Type="http://schemas.microsoft.com/office/2007/relationships/media" Target="../media/media24.m4a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10" Type="http://schemas.openxmlformats.org/officeDocument/2006/relationships/image" Target="../media/image3.png"/><Relationship Id="rId4" Type="http://schemas.openxmlformats.org/officeDocument/2006/relationships/tags" Target="../tags/tag206.xml"/><Relationship Id="rId9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11.xml"/><Relationship Id="rId7" Type="http://schemas.openxmlformats.org/officeDocument/2006/relationships/image" Target="../media/image12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25.m4a"/><Relationship Id="rId4" Type="http://schemas.microsoft.com/office/2007/relationships/media" Target="../media/media25.m4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14.xml"/><Relationship Id="rId7" Type="http://schemas.openxmlformats.org/officeDocument/2006/relationships/image" Target="../media/image13.png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6.m4a"/><Relationship Id="rId4" Type="http://schemas.microsoft.com/office/2007/relationships/media" Target="../media/media26.m4a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m4a"/><Relationship Id="rId3" Type="http://schemas.openxmlformats.org/officeDocument/2006/relationships/tags" Target="../tags/tag217.xml"/><Relationship Id="rId7" Type="http://schemas.microsoft.com/office/2007/relationships/media" Target="../media/media27.m4a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10" Type="http://schemas.openxmlformats.org/officeDocument/2006/relationships/image" Target="../media/image3.png"/><Relationship Id="rId4" Type="http://schemas.openxmlformats.org/officeDocument/2006/relationships/tags" Target="../tags/tag218.xml"/><Relationship Id="rId9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4a"/><Relationship Id="rId3" Type="http://schemas.openxmlformats.org/officeDocument/2006/relationships/tags" Target="../tags/tag223.xml"/><Relationship Id="rId7" Type="http://schemas.microsoft.com/office/2007/relationships/media" Target="../media/media28.m4a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10" Type="http://schemas.openxmlformats.org/officeDocument/2006/relationships/image" Target="../media/image3.png"/><Relationship Id="rId4" Type="http://schemas.openxmlformats.org/officeDocument/2006/relationships/tags" Target="../tags/tag224.xml"/><Relationship Id="rId9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m4a"/><Relationship Id="rId3" Type="http://schemas.openxmlformats.org/officeDocument/2006/relationships/tags" Target="../tags/tag229.xml"/><Relationship Id="rId7" Type="http://schemas.microsoft.com/office/2007/relationships/media" Target="../media/media29.m4a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10" Type="http://schemas.openxmlformats.org/officeDocument/2006/relationships/image" Target="../media/image3.png"/><Relationship Id="rId4" Type="http://schemas.openxmlformats.org/officeDocument/2006/relationships/tags" Target="../tags/tag230.xml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4a"/><Relationship Id="rId3" Type="http://schemas.openxmlformats.org/officeDocument/2006/relationships/tags" Target="../tags/tag42.xml"/><Relationship Id="rId7" Type="http://schemas.microsoft.com/office/2007/relationships/media" Target="../media/media3.m4a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10" Type="http://schemas.openxmlformats.org/officeDocument/2006/relationships/image" Target="../media/image3.png"/><Relationship Id="rId4" Type="http://schemas.openxmlformats.org/officeDocument/2006/relationships/tags" Target="../tags/tag43.xml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3" Type="http://schemas.openxmlformats.org/officeDocument/2006/relationships/tags" Target="../tags/tag48.xml"/><Relationship Id="rId7" Type="http://schemas.microsoft.com/office/2007/relationships/media" Target="../media/media4.m4a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10" Type="http://schemas.openxmlformats.org/officeDocument/2006/relationships/image" Target="../media/image3.png"/><Relationship Id="rId4" Type="http://schemas.openxmlformats.org/officeDocument/2006/relationships/tags" Target="../tags/tag49.xml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audio" Target="../media/media5.m4a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microsoft.com/office/2007/relationships/media" Target="../media/media5.m4a"/><Relationship Id="rId5" Type="http://schemas.openxmlformats.org/officeDocument/2006/relationships/tags" Target="../tags/tag56.xml"/><Relationship Id="rId15" Type="http://schemas.openxmlformats.org/officeDocument/2006/relationships/image" Target="../media/image3.png"/><Relationship Id="rId10" Type="http://schemas.openxmlformats.org/officeDocument/2006/relationships/tags" Target="../tags/tag61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microsoft.com/office/2007/relationships/media" Target="../media/media6.m4a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image" Target="../media/image3.png"/><Relationship Id="rId2" Type="http://schemas.openxmlformats.org/officeDocument/2006/relationships/tags" Target="../tags/tag63.xml"/><Relationship Id="rId16" Type="http://schemas.openxmlformats.org/officeDocument/2006/relationships/image" Target="../media/image6.png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5" Type="http://schemas.openxmlformats.org/officeDocument/2006/relationships/tags" Target="../tags/tag66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71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3" Type="http://schemas.openxmlformats.org/officeDocument/2006/relationships/tags" Target="../tags/tag76.xml"/><Relationship Id="rId7" Type="http://schemas.microsoft.com/office/2007/relationships/media" Target="../media/media7.m4a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10" Type="http://schemas.openxmlformats.org/officeDocument/2006/relationships/image" Target="../media/image3.png"/><Relationship Id="rId4" Type="http://schemas.openxmlformats.org/officeDocument/2006/relationships/tags" Target="../tags/tag77.xml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tags" Target="../tags/tag92.xml"/><Relationship Id="rId18" Type="http://schemas.microsoft.com/office/2007/relationships/media" Target="../media/media8.m4a"/><Relationship Id="rId3" Type="http://schemas.openxmlformats.org/officeDocument/2006/relationships/tags" Target="../tags/tag82.xml"/><Relationship Id="rId21" Type="http://schemas.openxmlformats.org/officeDocument/2006/relationships/image" Target="../media/image3.png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17" Type="http://schemas.openxmlformats.org/officeDocument/2006/relationships/tags" Target="../tags/tag96.xml"/><Relationship Id="rId2" Type="http://schemas.openxmlformats.org/officeDocument/2006/relationships/tags" Target="../tags/tag81.xml"/><Relationship Id="rId16" Type="http://schemas.openxmlformats.org/officeDocument/2006/relationships/tags" Target="../tags/tag95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5" Type="http://schemas.openxmlformats.org/officeDocument/2006/relationships/tags" Target="../tags/tag84.xml"/><Relationship Id="rId15" Type="http://schemas.openxmlformats.org/officeDocument/2006/relationships/tags" Target="../tags/tag94.xml"/><Relationship Id="rId10" Type="http://schemas.openxmlformats.org/officeDocument/2006/relationships/tags" Target="../tags/tag89.xml"/><Relationship Id="rId19" Type="http://schemas.openxmlformats.org/officeDocument/2006/relationships/audio" Target="../media/media8.m4a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tags" Target="../tags/tag9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3" Type="http://schemas.openxmlformats.org/officeDocument/2006/relationships/tags" Target="../tags/tag99.xml"/><Relationship Id="rId7" Type="http://schemas.microsoft.com/office/2007/relationships/media" Target="../media/media9.m4a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10" Type="http://schemas.openxmlformats.org/officeDocument/2006/relationships/image" Target="../media/image3.png"/><Relationship Id="rId4" Type="http://schemas.openxmlformats.org/officeDocument/2006/relationships/tags" Target="../tags/tag100.xml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ww.cen-neurologie.fr/sites/www.cen-neurologie.fr/themes/cen_progressive/progressive_sub/logo.png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https://www.cen-neurologie.fr/sites/www.cen-neurologie.fr/themes/cen_progressive/progressive_sub/logo.pn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87507" y="10731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Titr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56797" y="1789260"/>
            <a:ext cx="7772400" cy="7796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/>
              <a:t>Catalogue :	Socle</a:t>
            </a:r>
          </a:p>
        </p:txBody>
      </p:sp>
      <p:sp>
        <p:nvSpPr>
          <p:cNvPr id="8" name="Sous-titre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497180" y="486916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Pr Louise TYVAERT</a:t>
            </a:r>
          </a:p>
          <a:p>
            <a:r>
              <a:rPr lang="fr-FR" sz="2400" dirty="0"/>
              <a:t>Nancy </a:t>
            </a:r>
          </a:p>
        </p:txBody>
      </p:sp>
      <p:sp>
        <p:nvSpPr>
          <p:cNvPr id="9" name="Titr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656797" y="283435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/>
              <a:t>Séquence : Indiquer un EEG</a:t>
            </a:r>
          </a:p>
          <a:p>
            <a:pPr algn="l"/>
            <a:r>
              <a:rPr lang="fr-FR" sz="2800" dirty="0"/>
              <a:t> </a:t>
            </a:r>
          </a:p>
        </p:txBody>
      </p:sp>
      <p:sp>
        <p:nvSpPr>
          <p:cNvPr id="10" name="Titre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656797" y="3702099"/>
            <a:ext cx="7772400" cy="1023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kern="1200" dirty="0">
                <a:solidFill>
                  <a:schemeClr val="tx1"/>
                </a:solidFill>
                <a:effectLst/>
              </a:rPr>
              <a:t>Cours : Place de l’EEG standard dans la prise en charge diagnostique et thérapeutique d’une épilepsie</a:t>
            </a:r>
          </a:p>
        </p:txBody>
      </p:sp>
      <p:sp>
        <p:nvSpPr>
          <p:cNvPr id="11" name="Titre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690853" y="2533214"/>
            <a:ext cx="7772400" cy="602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Thème : Epilepsie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B5F3AED-74B5-4B39-8773-74E4C2705731}" type="datetime1">
              <a:rPr lang="fr-FR" smtClean="0"/>
              <a:t>12/01/2021</a:t>
            </a:fld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1</a:t>
            </a:fld>
            <a:endParaRPr lang="fr-FR"/>
          </a:p>
        </p:txBody>
      </p:sp>
      <p:pic>
        <p:nvPicPr>
          <p:cNvPr id="18" name="Son enregistré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91580" y="538335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7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2"/>
    </mc:Choice>
    <mc:Fallback xmlns="">
      <p:transition spd="slow" advTm="8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62125" y="188640"/>
            <a:ext cx="8229600" cy="1143000"/>
          </a:xfrm>
        </p:spPr>
        <p:txBody>
          <a:bodyPr/>
          <a:lstStyle/>
          <a:p>
            <a:r>
              <a:rPr lang="en-GB" dirty="0" err="1">
                <a:solidFill>
                  <a:srgbClr val="C00000"/>
                </a:solidFill>
              </a:rPr>
              <a:t>Bilan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diagnostique</a:t>
            </a:r>
            <a:r>
              <a:rPr lang="en-GB" dirty="0">
                <a:solidFill>
                  <a:srgbClr val="C00000"/>
                </a:solidFill>
              </a:rPr>
              <a:t> initial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10</a:t>
            </a:fld>
            <a:endParaRPr lang="fr-FR" dirty="0"/>
          </a:p>
        </p:txBody>
      </p:sp>
      <p:sp>
        <p:nvSpPr>
          <p:cNvPr id="7" name="Rectangle 6"/>
          <p:cNvSpPr/>
          <p:nvPr>
            <p:custDataLst>
              <p:tags r:id="rId6"/>
            </p:custDataLst>
          </p:nvPr>
        </p:nvSpPr>
        <p:spPr>
          <a:xfrm>
            <a:off x="3203848" y="1365290"/>
            <a:ext cx="2376264" cy="8444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Malaise </a:t>
            </a:r>
            <a:r>
              <a:rPr lang="en-GB" dirty="0" err="1"/>
              <a:t>paroxystique</a:t>
            </a:r>
            <a:r>
              <a:rPr lang="en-GB" dirty="0"/>
              <a:t> </a:t>
            </a:r>
            <a:r>
              <a:rPr lang="en-GB" dirty="0" err="1"/>
              <a:t>évocateur</a:t>
            </a:r>
            <a:r>
              <a:rPr lang="en-GB" dirty="0"/>
              <a:t> </a:t>
            </a:r>
            <a:r>
              <a:rPr lang="en-GB" dirty="0" err="1"/>
              <a:t>d’une</a:t>
            </a:r>
            <a:r>
              <a:rPr lang="en-GB" dirty="0"/>
              <a:t> </a:t>
            </a:r>
            <a:r>
              <a:rPr lang="en-GB" dirty="0" err="1"/>
              <a:t>crise</a:t>
            </a:r>
            <a:r>
              <a:rPr lang="en-GB" dirty="0"/>
              <a:t> </a:t>
            </a:r>
            <a:r>
              <a:rPr lang="en-GB" dirty="0" err="1"/>
              <a:t>d’épilepsie</a:t>
            </a:r>
            <a:endParaRPr lang="en-GB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4391980" y="2276872"/>
            <a:ext cx="0" cy="191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>
            <p:custDataLst>
              <p:tags r:id="rId7"/>
            </p:custDataLst>
          </p:nvPr>
        </p:nvSpPr>
        <p:spPr>
          <a:xfrm>
            <a:off x="2973564" y="4265291"/>
            <a:ext cx="2991140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Diagnostic de </a:t>
            </a:r>
            <a:r>
              <a:rPr lang="en-GB" dirty="0" err="1"/>
              <a:t>crise</a:t>
            </a:r>
            <a:r>
              <a:rPr lang="en-GB" dirty="0"/>
              <a:t> </a:t>
            </a:r>
            <a:r>
              <a:rPr lang="en-GB" dirty="0" err="1"/>
              <a:t>d’épilepsie</a:t>
            </a:r>
            <a:endParaRPr lang="en-GB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4391980" y="2533546"/>
            <a:ext cx="10441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>
            <p:custDataLst>
              <p:tags r:id="rId8"/>
            </p:custDataLst>
          </p:nvPr>
        </p:nvSpPr>
        <p:spPr>
          <a:xfrm>
            <a:off x="5868144" y="2348880"/>
            <a:ext cx="242489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Diagnostics </a:t>
            </a:r>
            <a:r>
              <a:rPr lang="en-GB" dirty="0" err="1"/>
              <a:t>différentiels</a:t>
            </a:r>
            <a:endParaRPr lang="en-GB" dirty="0"/>
          </a:p>
        </p:txBody>
      </p:sp>
      <p:sp>
        <p:nvSpPr>
          <p:cNvPr id="14" name="ZoneTexte 13"/>
          <p:cNvSpPr txBox="1"/>
          <p:nvPr>
            <p:custDataLst>
              <p:tags r:id="rId9"/>
            </p:custDataLst>
          </p:nvPr>
        </p:nvSpPr>
        <p:spPr>
          <a:xfrm>
            <a:off x="5832076" y="2794737"/>
            <a:ext cx="2999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400" dirty="0"/>
              <a:t>Syncope </a:t>
            </a:r>
            <a:r>
              <a:rPr lang="en-GB" sz="1400" dirty="0" err="1"/>
              <a:t>convulsivante</a:t>
            </a:r>
            <a:endParaRPr lang="en-GB" sz="1400" dirty="0"/>
          </a:p>
          <a:p>
            <a:pPr marL="285750" indent="-285750">
              <a:buFont typeface="Arial" charset="0"/>
              <a:buChar char="•"/>
            </a:pPr>
            <a:r>
              <a:rPr lang="en-GB" sz="1400" dirty="0" err="1"/>
              <a:t>Crise</a:t>
            </a:r>
            <a:r>
              <a:rPr lang="en-GB" sz="1400" dirty="0"/>
              <a:t> </a:t>
            </a:r>
            <a:r>
              <a:rPr lang="en-GB" sz="1400" dirty="0" err="1"/>
              <a:t>Psychogène</a:t>
            </a:r>
            <a:r>
              <a:rPr lang="en-GB" sz="1400" dirty="0"/>
              <a:t> Non </a:t>
            </a:r>
            <a:r>
              <a:rPr lang="en-GB" sz="1400" dirty="0" err="1"/>
              <a:t>Epileptique</a:t>
            </a:r>
            <a:endParaRPr lang="en-GB" sz="1400" dirty="0"/>
          </a:p>
        </p:txBody>
      </p:sp>
      <p:sp>
        <p:nvSpPr>
          <p:cNvPr id="15" name="Rectangle 14"/>
          <p:cNvSpPr/>
          <p:nvPr>
            <p:custDataLst>
              <p:tags r:id="rId10"/>
            </p:custDataLst>
          </p:nvPr>
        </p:nvSpPr>
        <p:spPr>
          <a:xfrm>
            <a:off x="462923" y="1610394"/>
            <a:ext cx="1954561" cy="36004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Examen</a:t>
            </a:r>
            <a:r>
              <a:rPr lang="en-GB" dirty="0"/>
              <a:t> </a:t>
            </a:r>
            <a:r>
              <a:rPr lang="en-GB" dirty="0" err="1"/>
              <a:t>clinique</a:t>
            </a:r>
            <a:endParaRPr lang="en-GB" dirty="0"/>
          </a:p>
        </p:txBody>
      </p:sp>
      <p:sp>
        <p:nvSpPr>
          <p:cNvPr id="16" name="Rectangle 15"/>
          <p:cNvSpPr/>
          <p:nvPr>
            <p:custDataLst>
              <p:tags r:id="rId11"/>
            </p:custDataLst>
          </p:nvPr>
        </p:nvSpPr>
        <p:spPr>
          <a:xfrm>
            <a:off x="462925" y="2032683"/>
            <a:ext cx="1954560" cy="9144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Interrogatoire</a:t>
            </a:r>
            <a:r>
              <a:rPr lang="en-GB" dirty="0"/>
              <a:t> </a:t>
            </a:r>
            <a:r>
              <a:rPr lang="en-GB" dirty="0" err="1"/>
              <a:t>policier</a:t>
            </a:r>
            <a:endParaRPr lang="en-GB" dirty="0"/>
          </a:p>
          <a:p>
            <a:pPr algn="ctr"/>
            <a:r>
              <a:rPr lang="en-GB" dirty="0"/>
              <a:t> patient et </a:t>
            </a:r>
            <a:r>
              <a:rPr lang="en-GB" dirty="0" err="1"/>
              <a:t>témoins</a:t>
            </a:r>
            <a:endParaRPr lang="en-GB" dirty="0"/>
          </a:p>
        </p:txBody>
      </p:sp>
      <p:sp>
        <p:nvSpPr>
          <p:cNvPr id="17" name="Rectangle 16"/>
          <p:cNvSpPr/>
          <p:nvPr>
            <p:custDataLst>
              <p:tags r:id="rId12"/>
            </p:custDataLst>
          </p:nvPr>
        </p:nvSpPr>
        <p:spPr>
          <a:xfrm>
            <a:off x="955457" y="4740907"/>
            <a:ext cx="914400" cy="545454"/>
          </a:xfrm>
          <a:prstGeom prst="rect">
            <a:avLst/>
          </a:prstGeom>
          <a:solidFill>
            <a:schemeClr val="accent5"/>
          </a:solidFill>
          <a:ln w="25400" cap="flat" cmpd="sng" algn="ctr">
            <a:solidFill>
              <a:schemeClr val="accent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EEG</a:t>
            </a:r>
          </a:p>
        </p:txBody>
      </p:sp>
      <p:sp>
        <p:nvSpPr>
          <p:cNvPr id="18" name="ZoneTexte 17"/>
          <p:cNvSpPr txBox="1"/>
          <p:nvPr>
            <p:custDataLst>
              <p:tags r:id="rId13"/>
            </p:custDataLst>
          </p:nvPr>
        </p:nvSpPr>
        <p:spPr>
          <a:xfrm>
            <a:off x="966837" y="5449181"/>
            <a:ext cx="845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/>
              <a:t>Intéret</a:t>
            </a:r>
            <a:r>
              <a:rPr lang="en-GB" sz="1600" dirty="0"/>
              <a:t>?</a:t>
            </a:r>
          </a:p>
        </p:txBody>
      </p:sp>
      <p:sp>
        <p:nvSpPr>
          <p:cNvPr id="19" name="ZoneTexte 18"/>
          <p:cNvSpPr txBox="1"/>
          <p:nvPr>
            <p:custDataLst>
              <p:tags r:id="rId14"/>
            </p:custDataLst>
          </p:nvPr>
        </p:nvSpPr>
        <p:spPr>
          <a:xfrm>
            <a:off x="467544" y="5858162"/>
            <a:ext cx="1960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Délai</a:t>
            </a:r>
            <a:r>
              <a:rPr lang="en-GB" sz="1600" dirty="0"/>
              <a:t> de </a:t>
            </a:r>
            <a:r>
              <a:rPr lang="en-GB" sz="1600" dirty="0" err="1"/>
              <a:t>réalisation</a:t>
            </a:r>
            <a:r>
              <a:rPr lang="en-GB" sz="1600" dirty="0"/>
              <a:t>?</a:t>
            </a:r>
          </a:p>
        </p:txBody>
      </p:sp>
      <p:sp>
        <p:nvSpPr>
          <p:cNvPr id="20" name="Rectangle 19"/>
          <p:cNvSpPr/>
          <p:nvPr>
            <p:custDataLst>
              <p:tags r:id="rId15"/>
            </p:custDataLst>
          </p:nvPr>
        </p:nvSpPr>
        <p:spPr>
          <a:xfrm>
            <a:off x="467544" y="5304275"/>
            <a:ext cx="1949940" cy="103000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ZoneTexte 20"/>
          <p:cNvSpPr txBox="1"/>
          <p:nvPr>
            <p:custDataLst>
              <p:tags r:id="rId16"/>
            </p:custDataLst>
          </p:nvPr>
        </p:nvSpPr>
        <p:spPr>
          <a:xfrm>
            <a:off x="1120740" y="3028536"/>
            <a:ext cx="56175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ECG</a:t>
            </a:r>
          </a:p>
        </p:txBody>
      </p:sp>
      <p:sp>
        <p:nvSpPr>
          <p:cNvPr id="22" name="ZoneTexte 21"/>
          <p:cNvSpPr txBox="1"/>
          <p:nvPr>
            <p:custDataLst>
              <p:tags r:id="rId17"/>
            </p:custDataLst>
          </p:nvPr>
        </p:nvSpPr>
        <p:spPr>
          <a:xfrm>
            <a:off x="933382" y="3419708"/>
            <a:ext cx="93647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Biologie</a:t>
            </a:r>
            <a:endParaRPr lang="en-GB" dirty="0"/>
          </a:p>
        </p:txBody>
      </p:sp>
      <p:sp>
        <p:nvSpPr>
          <p:cNvPr id="25" name="ZoneTexte 24"/>
          <p:cNvSpPr txBox="1"/>
          <p:nvPr>
            <p:custDataLst>
              <p:tags r:id="rId18"/>
            </p:custDataLst>
          </p:nvPr>
        </p:nvSpPr>
        <p:spPr>
          <a:xfrm>
            <a:off x="2725147" y="4711567"/>
            <a:ext cx="3693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Diagnostic </a:t>
            </a:r>
            <a:r>
              <a:rPr lang="en-GB" dirty="0" err="1"/>
              <a:t>étiologique</a:t>
            </a:r>
            <a:r>
              <a:rPr lang="en-GB" dirty="0"/>
              <a:t>/</a:t>
            </a:r>
            <a:r>
              <a:rPr lang="en-GB" dirty="0" err="1"/>
              <a:t>syndromique</a:t>
            </a:r>
            <a:r>
              <a:rPr lang="en-GB" dirty="0"/>
              <a:t>?</a:t>
            </a:r>
          </a:p>
        </p:txBody>
      </p:sp>
      <p:sp>
        <p:nvSpPr>
          <p:cNvPr id="27" name="Rectangle 26"/>
          <p:cNvSpPr/>
          <p:nvPr>
            <p:custDataLst>
              <p:tags r:id="rId19"/>
            </p:custDataLst>
          </p:nvPr>
        </p:nvSpPr>
        <p:spPr>
          <a:xfrm>
            <a:off x="6621142" y="4870681"/>
            <a:ext cx="1278158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imagerie</a:t>
            </a:r>
            <a:endParaRPr lang="en-GB" dirty="0"/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4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5"/>
    </mc:Choice>
    <mc:Fallback xmlns="">
      <p:transition spd="slow" advTm="13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 err="1">
                <a:solidFill>
                  <a:srgbClr val="C00000"/>
                </a:solidFill>
              </a:rPr>
              <a:t>Bilan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diagnostique</a:t>
            </a:r>
            <a:r>
              <a:rPr lang="en-GB" dirty="0">
                <a:solidFill>
                  <a:srgbClr val="C00000"/>
                </a:solidFill>
              </a:rPr>
              <a:t> initial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51520" y="1639165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/>
              <a:t>Diagnostic </a:t>
            </a:r>
            <a:r>
              <a:rPr lang="en-GB" sz="2800" b="1" dirty="0" err="1"/>
              <a:t>syndromique</a:t>
            </a:r>
            <a:r>
              <a:rPr lang="en-GB" sz="2800" b="1" dirty="0"/>
              <a:t> de </a:t>
            </a:r>
            <a:r>
              <a:rPr lang="en-GB" sz="2800" b="1" dirty="0" err="1"/>
              <a:t>l’épilepsie</a:t>
            </a:r>
            <a:r>
              <a:rPr lang="en-GB" sz="2800" b="1" dirty="0"/>
              <a:t>/</a:t>
            </a:r>
            <a:r>
              <a:rPr lang="en-GB" sz="2800" b="1" dirty="0" err="1"/>
              <a:t>étiologique</a:t>
            </a:r>
            <a:endParaRPr lang="en-GB" sz="2800" b="1" dirty="0"/>
          </a:p>
          <a:p>
            <a:pPr lvl="1"/>
            <a:endParaRPr lang="en-GB" sz="1800" dirty="0"/>
          </a:p>
          <a:p>
            <a:r>
              <a:rPr lang="en-GB" sz="2400" dirty="0" err="1"/>
              <a:t>Présence</a:t>
            </a:r>
            <a:r>
              <a:rPr lang="en-GB" sz="2400" dirty="0"/>
              <a:t> </a:t>
            </a:r>
            <a:r>
              <a:rPr lang="en-GB" sz="2400" dirty="0" err="1"/>
              <a:t>d’anomalies</a:t>
            </a:r>
            <a:r>
              <a:rPr lang="en-GB" sz="2400" dirty="0"/>
              <a:t> </a:t>
            </a:r>
            <a:r>
              <a:rPr lang="en-GB" sz="2400" dirty="0" err="1"/>
              <a:t>paroxystiques</a:t>
            </a:r>
            <a:r>
              <a:rPr lang="en-GB" sz="2400" dirty="0"/>
              <a:t> </a:t>
            </a:r>
            <a:r>
              <a:rPr lang="en-GB" sz="2400" dirty="0" err="1"/>
              <a:t>évocatrives</a:t>
            </a:r>
            <a:r>
              <a:rPr lang="en-GB" sz="2400" dirty="0"/>
              <a:t> </a:t>
            </a:r>
            <a:r>
              <a:rPr lang="en-GB" sz="2400" dirty="0" err="1"/>
              <a:t>d’une</a:t>
            </a:r>
            <a:r>
              <a:rPr lang="en-GB" sz="2400" dirty="0"/>
              <a:t> </a:t>
            </a:r>
            <a:r>
              <a:rPr lang="en-GB" sz="2400" dirty="0" err="1"/>
              <a:t>épilepsie</a:t>
            </a:r>
            <a:r>
              <a:rPr lang="en-GB" sz="2400" dirty="0"/>
              <a:t> sous </a:t>
            </a:r>
            <a:r>
              <a:rPr lang="en-GB" sz="2400" dirty="0" err="1"/>
              <a:t>jacente</a:t>
            </a:r>
            <a:endParaRPr lang="en-GB" sz="2400" dirty="0"/>
          </a:p>
          <a:p>
            <a:endParaRPr lang="en-GB" sz="2400" dirty="0"/>
          </a:p>
          <a:p>
            <a:pPr lvl="1"/>
            <a:r>
              <a:rPr lang="en-GB" sz="2000" dirty="0" err="1"/>
              <a:t>Intercritiques</a:t>
            </a:r>
            <a:r>
              <a:rPr lang="en-GB" sz="2000" dirty="0"/>
              <a:t>: Pointes, pointe-</a:t>
            </a:r>
            <a:r>
              <a:rPr lang="en-GB" sz="2000" dirty="0" err="1"/>
              <a:t>ondes</a:t>
            </a:r>
            <a:r>
              <a:rPr lang="en-GB" sz="2000" dirty="0"/>
              <a:t>, </a:t>
            </a:r>
            <a:r>
              <a:rPr lang="en-GB" sz="2000" dirty="0" err="1"/>
              <a:t>polypointes-ondes</a:t>
            </a:r>
            <a:r>
              <a:rPr lang="en-GB" sz="2000" dirty="0"/>
              <a:t>, </a:t>
            </a:r>
            <a:r>
              <a:rPr lang="en-GB" sz="2000" dirty="0" err="1"/>
              <a:t>ondes</a:t>
            </a:r>
            <a:r>
              <a:rPr lang="en-GB" sz="2000" dirty="0"/>
              <a:t> </a:t>
            </a:r>
            <a:r>
              <a:rPr lang="en-GB" sz="2000" dirty="0" err="1"/>
              <a:t>aigues</a:t>
            </a:r>
            <a:endParaRPr lang="en-GB" sz="2000" dirty="0"/>
          </a:p>
          <a:p>
            <a:pPr lvl="5"/>
            <a:r>
              <a:rPr lang="en-GB" dirty="0" err="1"/>
              <a:t>Partielles</a:t>
            </a:r>
            <a:endParaRPr lang="en-GB" dirty="0"/>
          </a:p>
          <a:p>
            <a:pPr lvl="5"/>
            <a:r>
              <a:rPr lang="en-GB" dirty="0" err="1"/>
              <a:t>Généralisés</a:t>
            </a:r>
            <a:endParaRPr lang="en-GB" dirty="0"/>
          </a:p>
          <a:p>
            <a:pPr lvl="1"/>
            <a:r>
              <a:rPr lang="en-GB" sz="2000" dirty="0"/>
              <a:t>Critiques </a:t>
            </a:r>
          </a:p>
          <a:p>
            <a:pPr lvl="1"/>
            <a:endParaRPr lang="en-GB" dirty="0"/>
          </a:p>
          <a:p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11</a:t>
            </a:fld>
            <a:endParaRPr lang="fr-FR" dirty="0"/>
          </a:p>
        </p:txBody>
      </p:sp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825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6"/>
    </mc:Choice>
    <mc:Fallback xmlns="">
      <p:transition spd="slow" advTm="19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 descr="EGIavecPPOG"/>
          <p:cNvPicPr>
            <a:picLocks noChangeAspect="1" noChangeArrowheads="1"/>
          </p:cNvPicPr>
          <p:nvPr/>
        </p:nvPicPr>
        <p:blipFill>
          <a:blip r:embed="rId7"/>
          <a:srcRect t="4770" b="14627"/>
          <a:stretch>
            <a:fillRect/>
          </a:stretch>
        </p:blipFill>
        <p:spPr bwMode="auto">
          <a:xfrm>
            <a:off x="179388" y="2315418"/>
            <a:ext cx="8785225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/>
              <a:t>EEG</a:t>
            </a:r>
          </a:p>
        </p:txBody>
      </p:sp>
      <p:sp>
        <p:nvSpPr>
          <p:cNvPr id="57348" name="Espace réservé du contenu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433246" y="1287463"/>
            <a:ext cx="82296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</a:pPr>
            <a:r>
              <a:rPr lang="fr-FR" sz="2400" dirty="0" err="1"/>
              <a:t>Intercritique</a:t>
            </a:r>
            <a:r>
              <a:rPr lang="fr-FR" sz="2400" dirty="0"/>
              <a:t>: </a:t>
            </a:r>
            <a:r>
              <a:rPr lang="fr-FR" sz="2400" dirty="0" err="1"/>
              <a:t>graphoéléments</a:t>
            </a:r>
            <a:r>
              <a:rPr lang="fr-FR" sz="2400" dirty="0"/>
              <a:t> paroxystiques généralisés  évocateurs d’un </a:t>
            </a:r>
            <a:r>
              <a:rPr lang="fr-FR" sz="2400" dirty="0" err="1"/>
              <a:t>epilepsie</a:t>
            </a:r>
            <a:r>
              <a:rPr lang="fr-FR" sz="2400" dirty="0"/>
              <a:t> généralisée idiopathique</a:t>
            </a:r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92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1"/>
    </mc:Choice>
    <mc:Fallback xmlns="">
      <p:transition spd="slow" advTm="9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/>
              <a:t>EEG</a:t>
            </a:r>
          </a:p>
        </p:txBody>
      </p:sp>
      <p:sp>
        <p:nvSpPr>
          <p:cNvPr id="55298" name="Espace réservé du contenu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457200" y="1287463"/>
            <a:ext cx="82296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</a:pPr>
            <a:r>
              <a:rPr lang="fr-FR" sz="2400" dirty="0" err="1"/>
              <a:t>Intercritique</a:t>
            </a:r>
            <a:r>
              <a:rPr lang="fr-FR" sz="2400" dirty="0"/>
              <a:t>: </a:t>
            </a:r>
            <a:r>
              <a:rPr lang="fr-FR" sz="2400" dirty="0" err="1"/>
              <a:t>graphoéléments</a:t>
            </a:r>
            <a:r>
              <a:rPr lang="fr-FR" sz="2400" dirty="0"/>
              <a:t> paroxystiques focaux évocateurs d’une épilepsie partielle temporale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8"/>
          <a:srcRect t="10422" b="18604"/>
          <a:stretch>
            <a:fillRect/>
          </a:stretch>
        </p:blipFill>
        <p:spPr bwMode="auto">
          <a:xfrm>
            <a:off x="1043608" y="2278063"/>
            <a:ext cx="6707088" cy="428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48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7"/>
    </mc:Choice>
    <mc:Fallback xmlns="">
      <p:transition spd="slow" advTm="6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r="11111" b="5556"/>
          <a:stretch>
            <a:fillRect/>
          </a:stretch>
        </p:blipFill>
        <p:spPr bwMode="auto">
          <a:xfrm>
            <a:off x="432048" y="1700808"/>
            <a:ext cx="8316416" cy="511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51520" y="1659"/>
            <a:ext cx="822960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/>
              <a:t>EEG</a:t>
            </a:r>
          </a:p>
        </p:txBody>
      </p:sp>
      <p:sp>
        <p:nvSpPr>
          <p:cNvPr id="5" name="Espace réservé du contenu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233909" y="836712"/>
            <a:ext cx="82296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</a:pPr>
            <a:r>
              <a:rPr lang="fr-FR" sz="2400" dirty="0"/>
              <a:t>Critique: Absence typique dans cadre d’une épilepsie généralisée idiopathique</a:t>
            </a:r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1728" y="5733256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394022"/>
      </p:ext>
    </p:extLst>
  </p:cSld>
  <p:clrMapOvr>
    <a:masterClrMapping/>
  </p:clrMapOvr>
  <p:transition advTm="237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 err="1">
                <a:solidFill>
                  <a:srgbClr val="C00000"/>
                </a:solidFill>
              </a:rPr>
              <a:t>Bilan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diagnostique</a:t>
            </a:r>
            <a:r>
              <a:rPr lang="en-GB" dirty="0">
                <a:solidFill>
                  <a:srgbClr val="C00000"/>
                </a:solidFill>
              </a:rPr>
              <a:t> initial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51520" y="1600200"/>
            <a:ext cx="88924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/>
              <a:t>Diagnostic </a:t>
            </a:r>
            <a:r>
              <a:rPr lang="en-GB" sz="2800" b="1" dirty="0" err="1"/>
              <a:t>syndromique</a:t>
            </a:r>
            <a:r>
              <a:rPr lang="en-GB" sz="2800" b="1" dirty="0"/>
              <a:t> de </a:t>
            </a:r>
            <a:r>
              <a:rPr lang="en-GB" sz="2800" b="1" dirty="0" err="1"/>
              <a:t>l’épilepsie</a:t>
            </a:r>
            <a:r>
              <a:rPr lang="en-GB" sz="2800" b="1" dirty="0"/>
              <a:t>/</a:t>
            </a:r>
            <a:r>
              <a:rPr lang="en-GB" sz="2800" b="1" dirty="0" err="1"/>
              <a:t>étiologique</a:t>
            </a:r>
            <a:endParaRPr lang="en-GB" sz="2800" b="1" dirty="0"/>
          </a:p>
          <a:p>
            <a:pPr lvl="1"/>
            <a:endParaRPr lang="en-GB" sz="1800" dirty="0"/>
          </a:p>
          <a:p>
            <a:pPr marL="457200" lvl="1" indent="0">
              <a:buNone/>
            </a:pPr>
            <a:r>
              <a:rPr lang="en-GB" dirty="0"/>
              <a:t>2 </a:t>
            </a:r>
            <a:r>
              <a:rPr lang="en-GB" dirty="0" err="1"/>
              <a:t>pièges</a:t>
            </a:r>
            <a:r>
              <a:rPr lang="en-GB" dirty="0"/>
              <a:t>:</a:t>
            </a:r>
          </a:p>
          <a:p>
            <a:pPr lvl="1"/>
            <a:endParaRPr lang="en-GB" dirty="0"/>
          </a:p>
          <a:p>
            <a:pPr lvl="2"/>
            <a:r>
              <a:rPr lang="en-GB" dirty="0" err="1"/>
              <a:t>Spécificité</a:t>
            </a:r>
            <a:r>
              <a:rPr lang="en-GB" dirty="0"/>
              <a:t>: Faux </a:t>
            </a:r>
            <a:r>
              <a:rPr lang="en-GB" dirty="0" err="1"/>
              <a:t>positif</a:t>
            </a:r>
            <a:endParaRPr lang="en-GB" dirty="0"/>
          </a:p>
          <a:p>
            <a:pPr lvl="3"/>
            <a:r>
              <a:rPr lang="en-GB" dirty="0" err="1"/>
              <a:t>Nécessité</a:t>
            </a:r>
            <a:r>
              <a:rPr lang="en-GB" dirty="0"/>
              <a:t> </a:t>
            </a:r>
            <a:r>
              <a:rPr lang="en-GB" dirty="0" err="1"/>
              <a:t>d’une</a:t>
            </a:r>
            <a:r>
              <a:rPr lang="en-GB" dirty="0"/>
              <a:t> </a:t>
            </a:r>
            <a:r>
              <a:rPr lang="en-GB" dirty="0" err="1"/>
              <a:t>corrélation</a:t>
            </a:r>
            <a:r>
              <a:rPr lang="en-GB" dirty="0"/>
              <a:t> </a:t>
            </a:r>
            <a:r>
              <a:rPr lang="en-GB" dirty="0" err="1"/>
              <a:t>électroclinique</a:t>
            </a:r>
            <a:r>
              <a:rPr lang="en-GB" dirty="0"/>
              <a:t> </a:t>
            </a:r>
          </a:p>
          <a:p>
            <a:pPr lvl="3"/>
            <a:endParaRPr lang="en-GB" dirty="0"/>
          </a:p>
          <a:p>
            <a:pPr lvl="2"/>
            <a:r>
              <a:rPr lang="en-GB" dirty="0" err="1"/>
              <a:t>Sensibilité</a:t>
            </a:r>
            <a:r>
              <a:rPr lang="en-GB" dirty="0"/>
              <a:t>: Faux </a:t>
            </a:r>
            <a:r>
              <a:rPr lang="en-GB" dirty="0" err="1"/>
              <a:t>négatif</a:t>
            </a:r>
            <a:endParaRPr lang="en-GB" dirty="0"/>
          </a:p>
          <a:p>
            <a:pPr lvl="3"/>
            <a:r>
              <a:rPr lang="en-GB" dirty="0"/>
              <a:t>EEG </a:t>
            </a:r>
            <a:r>
              <a:rPr lang="en-GB" dirty="0" err="1"/>
              <a:t>peut</a:t>
            </a:r>
            <a:r>
              <a:rPr lang="en-GB" dirty="0"/>
              <a:t> </a:t>
            </a:r>
            <a:r>
              <a:rPr lang="en-GB" dirty="0" err="1"/>
              <a:t>être</a:t>
            </a:r>
            <a:r>
              <a:rPr lang="en-GB" dirty="0"/>
              <a:t> normal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15</a:t>
            </a:fld>
            <a:endParaRPr lang="fr-FR" dirty="0"/>
          </a:p>
        </p:txBody>
      </p:sp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228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8"/>
    </mc:Choice>
    <mc:Fallback xmlns="">
      <p:transition spd="slow" advTm="19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16</a:t>
            </a:fld>
            <a:endParaRPr lang="fr-FR" dirty="0"/>
          </a:p>
        </p:txBody>
      </p:sp>
      <p:sp>
        <p:nvSpPr>
          <p:cNvPr id="7" name="Titr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rgbClr val="C00000"/>
                </a:solidFill>
              </a:rPr>
              <a:t>Bilan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diagnostique</a:t>
            </a:r>
            <a:r>
              <a:rPr lang="en-GB" dirty="0">
                <a:solidFill>
                  <a:srgbClr val="C00000"/>
                </a:solidFill>
              </a:rPr>
              <a:t> initial</a:t>
            </a:r>
            <a:endParaRPr lang="en-GB" dirty="0"/>
          </a:p>
        </p:txBody>
      </p:sp>
      <p:sp>
        <p:nvSpPr>
          <p:cNvPr id="8" name="Espace réservé du contenu 2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57200" y="1634965"/>
            <a:ext cx="8892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800" b="1" dirty="0"/>
              <a:t>Diagnostic </a:t>
            </a:r>
            <a:r>
              <a:rPr lang="en-GB" sz="2800" b="1" dirty="0" err="1"/>
              <a:t>syndromique</a:t>
            </a:r>
            <a:r>
              <a:rPr lang="en-GB" sz="2800" b="1" dirty="0"/>
              <a:t> de </a:t>
            </a:r>
            <a:r>
              <a:rPr lang="en-GB" sz="2800" b="1" dirty="0" err="1"/>
              <a:t>l’épilepsie</a:t>
            </a:r>
            <a:r>
              <a:rPr lang="en-GB" sz="2800" b="1" dirty="0"/>
              <a:t>/</a:t>
            </a:r>
            <a:r>
              <a:rPr lang="en-GB" sz="2800" b="1" dirty="0" err="1"/>
              <a:t>étiologique</a:t>
            </a:r>
            <a:endParaRPr lang="en-GB" sz="2800" b="1" dirty="0"/>
          </a:p>
          <a:p>
            <a:pPr marL="457200" lvl="1" indent="0">
              <a:buNone/>
            </a:pPr>
            <a:endParaRPr lang="en-GB" sz="1800" dirty="0"/>
          </a:p>
          <a:p>
            <a:pPr marL="457200" lvl="1" indent="0">
              <a:buNone/>
            </a:pPr>
            <a:r>
              <a:rPr lang="en-GB" b="1" dirty="0" err="1"/>
              <a:t>Spécificité</a:t>
            </a:r>
            <a:endParaRPr lang="en-GB" b="1" dirty="0"/>
          </a:p>
          <a:p>
            <a:pPr marL="457200" lvl="1" indent="0">
              <a:buNone/>
            </a:pPr>
            <a:endParaRPr lang="en-GB" sz="1600" b="1" dirty="0"/>
          </a:p>
          <a:p>
            <a:pPr lvl="2">
              <a:lnSpc>
                <a:spcPct val="90000"/>
              </a:lnSpc>
            </a:pPr>
            <a:r>
              <a:rPr lang="en-GB" dirty="0"/>
              <a:t>G</a:t>
            </a:r>
            <a:r>
              <a:rPr lang="en-US" dirty="0" err="1"/>
              <a:t>raphoéléments</a:t>
            </a:r>
            <a:r>
              <a:rPr lang="en-US" dirty="0"/>
              <a:t> </a:t>
            </a:r>
            <a:r>
              <a:rPr lang="en-US" dirty="0" err="1"/>
              <a:t>paroxystiques</a:t>
            </a:r>
            <a:r>
              <a:rPr lang="en-US" dirty="0"/>
              <a:t>: 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2,2% de la population </a:t>
            </a:r>
            <a:r>
              <a:rPr lang="en-US" dirty="0" err="1"/>
              <a:t>saine</a:t>
            </a:r>
            <a:r>
              <a:rPr lang="en-US" dirty="0"/>
              <a:t>         </a:t>
            </a:r>
            <a:r>
              <a:rPr lang="en-US" sz="1100" dirty="0" err="1"/>
              <a:t>Zivin</a:t>
            </a:r>
            <a:r>
              <a:rPr lang="en-US" sz="1100" dirty="0"/>
              <a:t> et </a:t>
            </a:r>
            <a:r>
              <a:rPr lang="en-US" sz="1100" dirty="0" err="1"/>
              <a:t>Ajmone</a:t>
            </a:r>
            <a:r>
              <a:rPr lang="en-US" sz="1100" dirty="0"/>
              <a:t>-Marsan 1968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Importance de </a:t>
            </a:r>
            <a:r>
              <a:rPr lang="en-US" dirty="0" err="1"/>
              <a:t>corrélation</a:t>
            </a:r>
            <a:r>
              <a:rPr lang="en-US" dirty="0"/>
              <a:t> </a:t>
            </a:r>
            <a:r>
              <a:rPr lang="en-US" dirty="0" err="1"/>
              <a:t>électroclinique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EEG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réaliser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le </a:t>
            </a:r>
            <a:r>
              <a:rPr lang="en-US" dirty="0" err="1"/>
              <a:t>contexte</a:t>
            </a:r>
            <a:r>
              <a:rPr lang="en-US" dirty="0"/>
              <a:t> </a:t>
            </a:r>
            <a:r>
              <a:rPr lang="en-US" dirty="0" err="1"/>
              <a:t>d’éléments</a:t>
            </a:r>
            <a:r>
              <a:rPr lang="en-US" dirty="0"/>
              <a:t> </a:t>
            </a:r>
            <a:r>
              <a:rPr lang="en-US" dirty="0" err="1"/>
              <a:t>cliniques</a:t>
            </a:r>
            <a:r>
              <a:rPr lang="en-US" dirty="0"/>
              <a:t> compatibles avec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épilepsie</a:t>
            </a:r>
            <a:r>
              <a:rPr lang="en-US" dirty="0"/>
              <a:t>.</a:t>
            </a:r>
          </a:p>
          <a:p>
            <a:pPr lvl="2"/>
            <a:endParaRPr lang="en-GB" dirty="0"/>
          </a:p>
        </p:txBody>
      </p:sp>
      <p:pic>
        <p:nvPicPr>
          <p:cNvPr id="10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13600" y="544583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235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96"/>
    </mc:Choice>
    <mc:Fallback xmlns="">
      <p:transition spd="slow" advTm="59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17</a:t>
            </a:fld>
            <a:endParaRPr lang="fr-FR" dirty="0"/>
          </a:p>
        </p:txBody>
      </p:sp>
      <p:sp>
        <p:nvSpPr>
          <p:cNvPr id="7" name="Titr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rgbClr val="C00000"/>
                </a:solidFill>
              </a:rPr>
              <a:t>Bilan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diagnostique</a:t>
            </a:r>
            <a:r>
              <a:rPr lang="en-GB" dirty="0">
                <a:solidFill>
                  <a:srgbClr val="C00000"/>
                </a:solidFill>
              </a:rPr>
              <a:t> initial</a:t>
            </a:r>
            <a:endParaRPr lang="en-GB" dirty="0"/>
          </a:p>
        </p:txBody>
      </p:sp>
      <p:sp>
        <p:nvSpPr>
          <p:cNvPr id="8" name="Espace réservé du contenu 2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389965" y="1291420"/>
            <a:ext cx="8892480" cy="5430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800" b="1" dirty="0"/>
              <a:t>Diagnostic </a:t>
            </a:r>
            <a:r>
              <a:rPr lang="en-GB" sz="2800" b="1" dirty="0" err="1"/>
              <a:t>syndromique</a:t>
            </a:r>
            <a:r>
              <a:rPr lang="en-GB" sz="2800" b="1" dirty="0"/>
              <a:t> de </a:t>
            </a:r>
            <a:r>
              <a:rPr lang="en-GB" sz="2800" b="1" dirty="0" err="1"/>
              <a:t>l’épilepsie</a:t>
            </a:r>
            <a:r>
              <a:rPr lang="en-GB" sz="2800" b="1" dirty="0"/>
              <a:t>/ diagnostic </a:t>
            </a:r>
            <a:r>
              <a:rPr lang="en-GB" sz="2800" b="1" dirty="0" err="1"/>
              <a:t>étiologique</a:t>
            </a:r>
            <a:endParaRPr lang="en-GB" sz="2800" b="1" dirty="0"/>
          </a:p>
          <a:p>
            <a:pPr lvl="1"/>
            <a:endParaRPr lang="en-GB" sz="8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500" b="1" dirty="0"/>
              <a:t>       </a:t>
            </a:r>
            <a:r>
              <a:rPr lang="en-US" sz="2500" b="1" dirty="0" err="1"/>
              <a:t>Sensibilité</a:t>
            </a:r>
            <a:endParaRPr lang="en-US" sz="2500" b="1" dirty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900" b="1" dirty="0"/>
          </a:p>
          <a:p>
            <a:pPr lvl="1">
              <a:lnSpc>
                <a:spcPct val="80000"/>
              </a:lnSpc>
            </a:pPr>
            <a:r>
              <a:rPr lang="en-US" sz="1800" dirty="0"/>
              <a:t>EEG </a:t>
            </a:r>
            <a:r>
              <a:rPr lang="en-US" sz="1800" dirty="0" err="1"/>
              <a:t>intercritique</a:t>
            </a:r>
            <a:r>
              <a:rPr lang="en-US" sz="1800" dirty="0"/>
              <a:t> </a:t>
            </a:r>
            <a:r>
              <a:rPr lang="en-US" sz="1800" dirty="0" err="1"/>
              <a:t>anormal</a:t>
            </a:r>
            <a:r>
              <a:rPr lang="en-US" sz="1800" dirty="0"/>
              <a:t> 50-60% des </a:t>
            </a:r>
            <a:r>
              <a:rPr lang="en-US" sz="1800" dirty="0" err="1"/>
              <a:t>épilepsies</a:t>
            </a:r>
            <a:r>
              <a:rPr lang="en-US" sz="1800" dirty="0"/>
              <a:t> </a:t>
            </a:r>
            <a:r>
              <a:rPr lang="en-US" sz="1800" dirty="0" err="1"/>
              <a:t>récemment</a:t>
            </a:r>
            <a:r>
              <a:rPr lang="en-US" sz="1800" dirty="0"/>
              <a:t> </a:t>
            </a:r>
            <a:r>
              <a:rPr lang="en-US" sz="1800" dirty="0" err="1"/>
              <a:t>diagnostiquées</a:t>
            </a: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 err="1"/>
              <a:t>Sensibilité</a:t>
            </a:r>
            <a:r>
              <a:rPr lang="en-US" sz="1800" dirty="0"/>
              <a:t> </a:t>
            </a:r>
            <a:r>
              <a:rPr lang="en-US" sz="1800" dirty="0" err="1"/>
              <a:t>dépend</a:t>
            </a:r>
            <a:r>
              <a:rPr lang="en-US" sz="1800" dirty="0"/>
              <a:t> des </a:t>
            </a:r>
            <a:r>
              <a:rPr lang="en-US" sz="1800" dirty="0" err="1"/>
              <a:t>différents</a:t>
            </a:r>
            <a:r>
              <a:rPr lang="en-US" sz="1800" dirty="0"/>
              <a:t> </a:t>
            </a:r>
            <a:r>
              <a:rPr lang="en-US" sz="1800" dirty="0" err="1"/>
              <a:t>syndrômes</a:t>
            </a:r>
            <a:r>
              <a:rPr lang="en-US" sz="1800" dirty="0"/>
              <a:t> </a:t>
            </a:r>
            <a:r>
              <a:rPr lang="en-US" sz="1800" dirty="0" err="1"/>
              <a:t>liés</a:t>
            </a:r>
            <a:r>
              <a:rPr lang="en-US" sz="1800" dirty="0"/>
              <a:t> </a:t>
            </a:r>
            <a:r>
              <a:rPr lang="en-US" sz="1800" dirty="0" err="1"/>
              <a:t>à</a:t>
            </a:r>
            <a:r>
              <a:rPr lang="en-US" sz="1800" dirty="0"/>
              <a:t> </a:t>
            </a:r>
            <a:r>
              <a:rPr lang="en-US" sz="1800" dirty="0" err="1"/>
              <a:t>l’âge</a:t>
            </a:r>
            <a:r>
              <a:rPr lang="en-US" sz="1800" dirty="0"/>
              <a:t> 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80% &lt; 10 </a:t>
            </a:r>
            <a:r>
              <a:rPr lang="en-US" sz="1800" dirty="0" err="1"/>
              <a:t>ans</a:t>
            </a:r>
            <a:r>
              <a:rPr lang="en-US" sz="1800" dirty="0"/>
              <a:t> 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30 % &gt; 40 </a:t>
            </a:r>
            <a:r>
              <a:rPr lang="en-US" sz="1800" dirty="0" err="1"/>
              <a:t>ans</a:t>
            </a:r>
            <a:endParaRPr lang="en-US" sz="1800" dirty="0"/>
          </a:p>
          <a:p>
            <a:pPr lvl="2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 err="1"/>
              <a:t>Sensibilité</a:t>
            </a:r>
            <a:r>
              <a:rPr lang="en-US" sz="1800" dirty="0"/>
              <a:t> </a:t>
            </a:r>
            <a:r>
              <a:rPr lang="en-US" sz="1800" dirty="0" err="1"/>
              <a:t>augmente</a:t>
            </a:r>
            <a:r>
              <a:rPr lang="en-US" sz="1800" dirty="0"/>
              <a:t> avec la </a:t>
            </a:r>
            <a:r>
              <a:rPr lang="en-US" sz="1800" dirty="0" err="1"/>
              <a:t>répétition</a:t>
            </a:r>
            <a:r>
              <a:rPr lang="en-US" sz="1800" dirty="0"/>
              <a:t> de </a:t>
            </a:r>
            <a:r>
              <a:rPr lang="en-US" sz="1800" dirty="0" err="1"/>
              <a:t>l’examen</a:t>
            </a:r>
            <a:endParaRPr lang="en-US" sz="1800" dirty="0"/>
          </a:p>
          <a:p>
            <a:pPr lvl="2">
              <a:lnSpc>
                <a:spcPct val="80000"/>
              </a:lnSpc>
            </a:pPr>
            <a:r>
              <a:rPr lang="en-US" sz="1800" dirty="0"/>
              <a:t>56% premier EEG  /  82% 2eme EEG  /92% 3ème EEG</a:t>
            </a:r>
          </a:p>
          <a:p>
            <a:pPr lvl="2">
              <a:lnSpc>
                <a:spcPct val="80000"/>
              </a:lnSpc>
            </a:pPr>
            <a:r>
              <a:rPr lang="en-US" sz="1800" dirty="0" err="1"/>
              <a:t>Mieux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dette</a:t>
            </a:r>
            <a:r>
              <a:rPr lang="en-US" sz="1800" dirty="0"/>
              <a:t> de </a:t>
            </a:r>
            <a:r>
              <a:rPr lang="en-US" sz="1800" dirty="0" err="1"/>
              <a:t>sommeil</a:t>
            </a:r>
            <a:r>
              <a:rPr lang="en-US" sz="1800" dirty="0"/>
              <a:t>, </a:t>
            </a:r>
            <a:r>
              <a:rPr lang="en-US" sz="1800" dirty="0" err="1"/>
              <a:t>durant</a:t>
            </a:r>
            <a:r>
              <a:rPr lang="en-US" sz="1800" dirty="0"/>
              <a:t> le </a:t>
            </a:r>
            <a:r>
              <a:rPr lang="en-US" sz="1800" dirty="0" err="1"/>
              <a:t>sommeil</a:t>
            </a:r>
            <a:r>
              <a:rPr lang="en-US" sz="1800" dirty="0"/>
              <a:t>, </a:t>
            </a:r>
            <a:r>
              <a:rPr lang="en-US" sz="1800" dirty="0" err="1"/>
              <a:t>période</a:t>
            </a:r>
            <a:r>
              <a:rPr lang="en-US" sz="1800" dirty="0"/>
              <a:t> </a:t>
            </a:r>
            <a:r>
              <a:rPr lang="en-US" sz="1800" dirty="0" err="1"/>
              <a:t>menstruelle</a:t>
            </a:r>
            <a:endParaRPr lang="en-US" sz="1800" dirty="0"/>
          </a:p>
          <a:p>
            <a:pPr lvl="2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 err="1"/>
              <a:t>Délai</a:t>
            </a:r>
            <a:r>
              <a:rPr lang="en-US" sz="1800" dirty="0"/>
              <a:t> de </a:t>
            </a:r>
            <a:r>
              <a:rPr lang="en-US" sz="1800" dirty="0" err="1"/>
              <a:t>réalisation</a:t>
            </a:r>
            <a:r>
              <a:rPr lang="en-US" sz="1800" dirty="0"/>
              <a:t> après la </a:t>
            </a:r>
            <a:r>
              <a:rPr lang="en-US" sz="1800" dirty="0" err="1"/>
              <a:t>crise</a:t>
            </a:r>
            <a:r>
              <a:rPr lang="en-US" sz="1800" dirty="0"/>
              <a:t>:</a:t>
            </a:r>
          </a:p>
          <a:p>
            <a:pPr lvl="2">
              <a:lnSpc>
                <a:spcPct val="140000"/>
              </a:lnSpc>
            </a:pPr>
            <a:r>
              <a:rPr lang="fr-FR" altLang="fr-FR" sz="1800" dirty="0"/>
              <a:t>&lt;24h : 51%   &gt;24h : 34% </a:t>
            </a:r>
            <a:r>
              <a:rPr lang="en-US" sz="1800" dirty="0"/>
              <a:t>&lt;48h: &gt; 70%</a:t>
            </a:r>
            <a:endParaRPr lang="fr-FR" altLang="fr-FR" sz="1800" i="1" dirty="0"/>
          </a:p>
          <a:p>
            <a:pPr lvl="3"/>
            <a:endParaRPr lang="en-GB" dirty="0"/>
          </a:p>
        </p:txBody>
      </p:sp>
      <p:sp>
        <p:nvSpPr>
          <p:cNvPr id="3" name="Rectangle 2"/>
          <p:cNvSpPr/>
          <p:nvPr>
            <p:custDataLst>
              <p:tags r:id="rId8"/>
            </p:custDataLst>
          </p:nvPr>
        </p:nvSpPr>
        <p:spPr>
          <a:xfrm>
            <a:off x="4127866" y="1916832"/>
            <a:ext cx="4572000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/>
            <a:r>
              <a:rPr lang="en-GB" b="1" dirty="0"/>
              <a:t>EEG: sans </a:t>
            </a:r>
            <a:r>
              <a:rPr lang="en-GB" b="1" dirty="0" err="1"/>
              <a:t>anomalie</a:t>
            </a:r>
            <a:r>
              <a:rPr lang="en-GB" b="1" dirty="0"/>
              <a:t> </a:t>
            </a:r>
          </a:p>
          <a:p>
            <a:pPr lvl="1" algn="ctr"/>
            <a:r>
              <a:rPr lang="en-GB" b="1" dirty="0" err="1"/>
              <a:t>n’élimine</a:t>
            </a:r>
            <a:r>
              <a:rPr lang="en-GB" b="1" dirty="0"/>
              <a:t> pas </a:t>
            </a:r>
            <a:r>
              <a:rPr lang="en-GB" b="1" dirty="0" err="1"/>
              <a:t>une</a:t>
            </a:r>
            <a:r>
              <a:rPr lang="en-GB" b="1" dirty="0"/>
              <a:t> </a:t>
            </a:r>
            <a:r>
              <a:rPr lang="en-GB" b="1" dirty="0" err="1"/>
              <a:t>origine</a:t>
            </a:r>
            <a:r>
              <a:rPr lang="en-GB" b="1" dirty="0"/>
              <a:t> </a:t>
            </a:r>
            <a:r>
              <a:rPr lang="en-GB" b="1" dirty="0" err="1"/>
              <a:t>épileptique</a:t>
            </a:r>
            <a:endParaRPr lang="en-GB" b="1" dirty="0"/>
          </a:p>
        </p:txBody>
      </p:sp>
      <p:sp>
        <p:nvSpPr>
          <p:cNvPr id="9" name="Rectangle 8"/>
          <p:cNvSpPr/>
          <p:nvPr>
            <p:custDataLst>
              <p:tags r:id="rId9"/>
            </p:custDataLst>
          </p:nvPr>
        </p:nvSpPr>
        <p:spPr>
          <a:xfrm>
            <a:off x="3491880" y="6237312"/>
            <a:ext cx="7128792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40000"/>
              </a:lnSpc>
            </a:pPr>
            <a:r>
              <a:rPr lang="de-DE" sz="800" i="1" dirty="0"/>
              <a:t>Neufeld et al., 2000; Schreiner &amp; Pohlmann-Eden, 2003</a:t>
            </a:r>
            <a:r>
              <a:rPr lang="en-US" sz="800" dirty="0"/>
              <a:t>Marsan et </a:t>
            </a:r>
            <a:r>
              <a:rPr lang="en-US" sz="800" dirty="0" err="1"/>
              <a:t>Zivin</a:t>
            </a:r>
            <a:r>
              <a:rPr lang="en-US" sz="800" dirty="0"/>
              <a:t>, 1970; </a:t>
            </a:r>
            <a:r>
              <a:rPr lang="en-US" sz="800" dirty="0" err="1"/>
              <a:t>Shorvon</a:t>
            </a:r>
            <a:r>
              <a:rPr lang="en-US" sz="800" dirty="0"/>
              <a:t> 1990, </a:t>
            </a:r>
            <a:r>
              <a:rPr lang="fr-FR" altLang="fr-FR" sz="800" i="1" dirty="0"/>
              <a:t>King et al., 1998 </a:t>
            </a:r>
            <a:endParaRPr lang="en-US" sz="800" dirty="0"/>
          </a:p>
        </p:txBody>
      </p:sp>
      <p:pic>
        <p:nvPicPr>
          <p:cNvPr id="10" name="Son 9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54"/>
    </mc:Choice>
    <mc:Fallback xmlns="">
      <p:transition spd="slow" advTm="87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18</a:t>
            </a:fld>
            <a:endParaRPr lang="fr-FR" dirty="0"/>
          </a:p>
        </p:txBody>
      </p:sp>
      <p:sp>
        <p:nvSpPr>
          <p:cNvPr id="7" name="Titr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rgbClr val="C00000"/>
                </a:solidFill>
              </a:rPr>
              <a:t>Bilan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diagnostique</a:t>
            </a:r>
            <a:r>
              <a:rPr lang="en-GB" dirty="0">
                <a:solidFill>
                  <a:srgbClr val="C00000"/>
                </a:solidFill>
              </a:rPr>
              <a:t> initial</a:t>
            </a:r>
            <a:endParaRPr lang="en-GB" dirty="0"/>
          </a:p>
        </p:txBody>
      </p:sp>
      <p:sp>
        <p:nvSpPr>
          <p:cNvPr id="8" name="Espace réservé du contenu 2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57200" y="1634965"/>
            <a:ext cx="83632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800" b="1" dirty="0"/>
              <a:t>Diagnostic </a:t>
            </a:r>
            <a:r>
              <a:rPr lang="en-GB" sz="2800" b="1" dirty="0" err="1"/>
              <a:t>syndromique</a:t>
            </a:r>
            <a:r>
              <a:rPr lang="en-GB" sz="2800" b="1" dirty="0"/>
              <a:t> de </a:t>
            </a:r>
            <a:r>
              <a:rPr lang="en-GB" sz="2800" b="1" dirty="0" err="1"/>
              <a:t>l’épilepsie</a:t>
            </a:r>
            <a:r>
              <a:rPr lang="en-GB" sz="2800" b="1" dirty="0"/>
              <a:t>/</a:t>
            </a:r>
            <a:r>
              <a:rPr lang="en-GB" sz="2800" b="1" dirty="0" err="1"/>
              <a:t>étiologique</a:t>
            </a:r>
            <a:endParaRPr lang="en-GB" sz="2800" b="1" dirty="0"/>
          </a:p>
          <a:p>
            <a:pPr marL="457200" lvl="1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2800" b="1" dirty="0"/>
              <a:t>     Diagnostic </a:t>
            </a:r>
            <a:r>
              <a:rPr lang="en-GB" sz="2800" b="1" dirty="0" err="1"/>
              <a:t>étiologique</a:t>
            </a:r>
            <a:r>
              <a:rPr lang="en-GB" sz="2800" b="1" dirty="0"/>
              <a:t>/</a:t>
            </a:r>
            <a:r>
              <a:rPr lang="en-GB" sz="2800" b="1" dirty="0" err="1"/>
              <a:t>contexte</a:t>
            </a:r>
            <a:r>
              <a:rPr lang="en-GB" sz="2800" b="1" dirty="0"/>
              <a:t> de </a:t>
            </a:r>
            <a:r>
              <a:rPr lang="en-GB" sz="2800" b="1" dirty="0" err="1"/>
              <a:t>survenue</a:t>
            </a:r>
            <a:r>
              <a:rPr lang="en-GB" sz="2800" b="1" dirty="0"/>
              <a:t> </a:t>
            </a:r>
          </a:p>
          <a:p>
            <a:pPr lvl="1">
              <a:buFont typeface="Arial" charset="0"/>
              <a:buChar char="•"/>
            </a:pPr>
            <a:r>
              <a:rPr lang="en-GB" sz="2000" dirty="0" err="1">
                <a:latin typeface="+mj-lt"/>
              </a:rPr>
              <a:t>Épilepsie</a:t>
            </a:r>
            <a:endParaRPr lang="en-GB" sz="2000" dirty="0">
              <a:latin typeface="+mj-lt"/>
            </a:endParaRPr>
          </a:p>
          <a:p>
            <a:pPr lvl="1">
              <a:buFont typeface="Arial" charset="0"/>
              <a:buChar char="•"/>
            </a:pPr>
            <a:r>
              <a:rPr lang="en-GB" sz="2000" dirty="0">
                <a:latin typeface="+mj-lt"/>
              </a:rPr>
              <a:t>Cause </a:t>
            </a:r>
            <a:r>
              <a:rPr lang="en-GB" sz="2000" dirty="0" err="1">
                <a:latin typeface="+mj-lt"/>
              </a:rPr>
              <a:t>symptomatique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aigue</a:t>
            </a:r>
            <a:endParaRPr lang="en-GB" sz="2000" dirty="0">
              <a:latin typeface="+mj-lt"/>
            </a:endParaRPr>
          </a:p>
          <a:p>
            <a:pPr lvl="2">
              <a:buFont typeface="Arial" charset="0"/>
              <a:buChar char="•"/>
            </a:pPr>
            <a:r>
              <a:rPr lang="en-GB" sz="1600" dirty="0" err="1">
                <a:latin typeface="+mj-lt"/>
              </a:rPr>
              <a:t>Encéphalopathie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métabolique</a:t>
            </a:r>
            <a:r>
              <a:rPr lang="en-GB" sz="1600" dirty="0">
                <a:latin typeface="+mj-lt"/>
              </a:rPr>
              <a:t>/</a:t>
            </a:r>
            <a:r>
              <a:rPr lang="en-GB" sz="1600" dirty="0" err="1">
                <a:latin typeface="+mj-lt"/>
              </a:rPr>
              <a:t>toxique</a:t>
            </a:r>
            <a:endParaRPr lang="en-GB" sz="1600" dirty="0">
              <a:latin typeface="+mj-lt"/>
            </a:endParaRPr>
          </a:p>
          <a:p>
            <a:pPr lvl="2">
              <a:buFont typeface="Arial" charset="0"/>
              <a:buChar char="•"/>
            </a:pPr>
            <a:r>
              <a:rPr lang="en-GB" sz="1600" dirty="0" err="1">
                <a:latin typeface="+mj-lt"/>
              </a:rPr>
              <a:t>Lésion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cérébrale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aigue</a:t>
            </a:r>
            <a:r>
              <a:rPr lang="en-GB" sz="1600" dirty="0">
                <a:latin typeface="+mj-lt"/>
              </a:rPr>
              <a:t>: </a:t>
            </a:r>
            <a:r>
              <a:rPr lang="en-GB" sz="1600" dirty="0" err="1">
                <a:latin typeface="+mj-lt"/>
              </a:rPr>
              <a:t>encephalite</a:t>
            </a:r>
            <a:r>
              <a:rPr lang="en-GB" sz="1600" dirty="0">
                <a:latin typeface="+mj-lt"/>
              </a:rPr>
              <a:t>, AVC, </a:t>
            </a:r>
            <a:r>
              <a:rPr lang="en-GB" sz="1600" dirty="0" err="1">
                <a:latin typeface="+mj-lt"/>
              </a:rPr>
              <a:t>abcès</a:t>
            </a:r>
            <a:r>
              <a:rPr lang="en-GB" sz="1600" dirty="0">
                <a:latin typeface="+mj-lt"/>
              </a:rPr>
              <a:t>, </a:t>
            </a:r>
            <a:r>
              <a:rPr lang="en-GB" sz="1600" dirty="0" err="1">
                <a:latin typeface="+mj-lt"/>
              </a:rPr>
              <a:t>necrose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tumorale</a:t>
            </a:r>
            <a:r>
              <a:rPr lang="en-GB" sz="1600" dirty="0">
                <a:latin typeface="+mj-lt"/>
              </a:rPr>
              <a:t>, </a:t>
            </a:r>
            <a:r>
              <a:rPr lang="en-GB" sz="1600" dirty="0" err="1">
                <a:latin typeface="+mj-lt"/>
              </a:rPr>
              <a:t>traumatisme</a:t>
            </a:r>
            <a:r>
              <a:rPr lang="mr-IN" sz="1600" dirty="0">
                <a:latin typeface="+mj-lt"/>
              </a:rPr>
              <a:t>…</a:t>
            </a:r>
            <a:endParaRPr lang="fr-FR" sz="1600" dirty="0">
              <a:latin typeface="+mj-lt"/>
            </a:endParaRPr>
          </a:p>
          <a:p>
            <a:pPr lvl="2"/>
            <a:endParaRPr lang="en-GB" dirty="0"/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52320" y="534812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678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3"/>
    </mc:Choice>
    <mc:Fallback xmlns="">
      <p:transition spd="slow" advTm="27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 preferRelativeResize="0">
            <a:picLocks noChangeAspect="1" noChangeArrowheads="1"/>
          </p:cNvPicPr>
          <p:nvPr/>
        </p:nvPicPr>
        <p:blipFill rotWithShape="1">
          <a:blip r:embed="rId8"/>
          <a:srcRect t="4635" b="2339"/>
          <a:stretch/>
        </p:blipFill>
        <p:spPr bwMode="auto">
          <a:xfrm>
            <a:off x="-4763" y="1444504"/>
            <a:ext cx="9148763" cy="583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7504" y="61913"/>
            <a:ext cx="822960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/>
              <a:t>EEG</a:t>
            </a:r>
          </a:p>
        </p:txBody>
      </p:sp>
      <p:sp>
        <p:nvSpPr>
          <p:cNvPr id="5" name="Espace réservé du contenu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9084" y="764704"/>
            <a:ext cx="82296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</a:pPr>
            <a:r>
              <a:rPr lang="fr-FR" sz="2400" dirty="0"/>
              <a:t>Encéphalite infectieuse à HSV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22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2"/>
    </mc:Choice>
    <mc:Fallback xmlns="">
      <p:transition spd="slow" advTm="17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92696"/>
            <a:ext cx="6953708" cy="4525963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2</a:t>
            </a:fld>
            <a:endParaRPr lang="fr-FR" dirty="0"/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25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8"/>
    </mc:Choice>
    <mc:Fallback xmlns="">
      <p:transition spd="slow" advTm="11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eta2.bmp"/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b="11082"/>
          <a:stretch/>
        </p:blipFill>
        <p:spPr>
          <a:xfrm>
            <a:off x="141693" y="2060848"/>
            <a:ext cx="8754896" cy="3600401"/>
          </a:xfrm>
        </p:spPr>
      </p:pic>
      <p:sp>
        <p:nvSpPr>
          <p:cNvPr id="5" name="Titr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7504" y="61913"/>
            <a:ext cx="822960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/>
              <a:t>EEG</a:t>
            </a:r>
          </a:p>
        </p:txBody>
      </p:sp>
      <p:sp>
        <p:nvSpPr>
          <p:cNvPr id="6" name="Espace réservé du contenu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4552" y="908720"/>
            <a:ext cx="82296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</a:pPr>
            <a:r>
              <a:rPr lang="fr-FR" sz="2400" dirty="0"/>
              <a:t>Encéphalopathie </a:t>
            </a:r>
            <a:r>
              <a:rPr lang="fr-FR" sz="2400" dirty="0" err="1"/>
              <a:t>hyperurémique</a:t>
            </a:r>
            <a:endParaRPr lang="fr-FR" sz="2400" dirty="0"/>
          </a:p>
        </p:txBody>
      </p:sp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V="1">
            <a:off x="1115616" y="5229200"/>
            <a:ext cx="576064" cy="1152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>
            <p:custDataLst>
              <p:tags r:id="rId6"/>
            </p:custDataLst>
          </p:nvPr>
        </p:nvSpPr>
        <p:spPr>
          <a:xfrm>
            <a:off x="208672" y="6408236"/>
            <a:ext cx="239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Stimulation nociceptive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265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0"/>
    </mc:Choice>
    <mc:Fallback xmlns="">
      <p:transition spd="slow" advTm="29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62125" y="188640"/>
            <a:ext cx="8229600" cy="1143000"/>
          </a:xfrm>
        </p:spPr>
        <p:txBody>
          <a:bodyPr/>
          <a:lstStyle/>
          <a:p>
            <a:r>
              <a:rPr lang="en-GB" dirty="0" err="1">
                <a:solidFill>
                  <a:srgbClr val="C00000"/>
                </a:solidFill>
              </a:rPr>
              <a:t>Bilan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diagnostique</a:t>
            </a:r>
            <a:r>
              <a:rPr lang="en-GB" dirty="0">
                <a:solidFill>
                  <a:srgbClr val="C00000"/>
                </a:solidFill>
              </a:rPr>
              <a:t> initial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21</a:t>
            </a:fld>
            <a:endParaRPr lang="fr-FR" dirty="0"/>
          </a:p>
        </p:txBody>
      </p:sp>
      <p:sp>
        <p:nvSpPr>
          <p:cNvPr id="7" name="Rectangle 6"/>
          <p:cNvSpPr/>
          <p:nvPr>
            <p:custDataLst>
              <p:tags r:id="rId6"/>
            </p:custDataLst>
          </p:nvPr>
        </p:nvSpPr>
        <p:spPr>
          <a:xfrm>
            <a:off x="3203848" y="1365290"/>
            <a:ext cx="2376264" cy="8444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Malaise </a:t>
            </a:r>
            <a:r>
              <a:rPr lang="en-GB" dirty="0" err="1"/>
              <a:t>paroxystique</a:t>
            </a:r>
            <a:r>
              <a:rPr lang="en-GB" dirty="0"/>
              <a:t> </a:t>
            </a:r>
            <a:r>
              <a:rPr lang="en-GB" dirty="0" err="1"/>
              <a:t>évocateur</a:t>
            </a:r>
            <a:r>
              <a:rPr lang="en-GB" dirty="0"/>
              <a:t> </a:t>
            </a:r>
            <a:r>
              <a:rPr lang="en-GB" dirty="0" err="1"/>
              <a:t>d’une</a:t>
            </a:r>
            <a:r>
              <a:rPr lang="en-GB" dirty="0"/>
              <a:t> </a:t>
            </a:r>
            <a:r>
              <a:rPr lang="en-GB" dirty="0" err="1"/>
              <a:t>crise</a:t>
            </a:r>
            <a:r>
              <a:rPr lang="en-GB" dirty="0"/>
              <a:t> </a:t>
            </a:r>
            <a:r>
              <a:rPr lang="en-GB" dirty="0" err="1"/>
              <a:t>d’épilepsie</a:t>
            </a:r>
            <a:endParaRPr lang="en-GB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4391980" y="2276872"/>
            <a:ext cx="0" cy="191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>
            <p:custDataLst>
              <p:tags r:id="rId7"/>
            </p:custDataLst>
          </p:nvPr>
        </p:nvSpPr>
        <p:spPr>
          <a:xfrm>
            <a:off x="2973564" y="4265291"/>
            <a:ext cx="2991140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Diagnostic de </a:t>
            </a:r>
            <a:r>
              <a:rPr lang="en-GB" dirty="0" err="1"/>
              <a:t>crise</a:t>
            </a:r>
            <a:r>
              <a:rPr lang="en-GB" dirty="0"/>
              <a:t> </a:t>
            </a:r>
            <a:r>
              <a:rPr lang="en-GB" dirty="0" err="1"/>
              <a:t>d’épilepsie</a:t>
            </a:r>
            <a:endParaRPr lang="en-GB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4391980" y="2533546"/>
            <a:ext cx="10441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>
            <p:custDataLst>
              <p:tags r:id="rId8"/>
            </p:custDataLst>
          </p:nvPr>
        </p:nvSpPr>
        <p:spPr>
          <a:xfrm>
            <a:off x="5868144" y="2348880"/>
            <a:ext cx="242489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Diagnostics </a:t>
            </a:r>
            <a:r>
              <a:rPr lang="en-GB" dirty="0" err="1"/>
              <a:t>différentiels</a:t>
            </a:r>
            <a:endParaRPr lang="en-GB" dirty="0"/>
          </a:p>
        </p:txBody>
      </p:sp>
      <p:sp>
        <p:nvSpPr>
          <p:cNvPr id="14" name="ZoneTexte 13"/>
          <p:cNvSpPr txBox="1"/>
          <p:nvPr>
            <p:custDataLst>
              <p:tags r:id="rId9"/>
            </p:custDataLst>
          </p:nvPr>
        </p:nvSpPr>
        <p:spPr>
          <a:xfrm>
            <a:off x="5832076" y="2794737"/>
            <a:ext cx="2999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400" dirty="0"/>
              <a:t>Syncope </a:t>
            </a:r>
            <a:r>
              <a:rPr lang="en-GB" sz="1400" dirty="0" err="1"/>
              <a:t>convulsivante</a:t>
            </a:r>
            <a:endParaRPr lang="en-GB" sz="1400" dirty="0"/>
          </a:p>
          <a:p>
            <a:pPr marL="285750" indent="-285750">
              <a:buFont typeface="Arial" charset="0"/>
              <a:buChar char="•"/>
            </a:pPr>
            <a:r>
              <a:rPr lang="en-GB" sz="1400" dirty="0" err="1"/>
              <a:t>Crise</a:t>
            </a:r>
            <a:r>
              <a:rPr lang="en-GB" sz="1400" dirty="0"/>
              <a:t> </a:t>
            </a:r>
            <a:r>
              <a:rPr lang="en-GB" sz="1400" dirty="0" err="1"/>
              <a:t>Psychogène</a:t>
            </a:r>
            <a:r>
              <a:rPr lang="en-GB" sz="1400" dirty="0"/>
              <a:t> Non </a:t>
            </a:r>
            <a:r>
              <a:rPr lang="en-GB" sz="1400" dirty="0" err="1"/>
              <a:t>Epileptique</a:t>
            </a:r>
            <a:endParaRPr lang="en-GB" sz="1400" dirty="0"/>
          </a:p>
        </p:txBody>
      </p:sp>
      <p:sp>
        <p:nvSpPr>
          <p:cNvPr id="15" name="Rectangle 14"/>
          <p:cNvSpPr/>
          <p:nvPr>
            <p:custDataLst>
              <p:tags r:id="rId10"/>
            </p:custDataLst>
          </p:nvPr>
        </p:nvSpPr>
        <p:spPr>
          <a:xfrm>
            <a:off x="462923" y="1610394"/>
            <a:ext cx="1954561" cy="36004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Examen</a:t>
            </a:r>
            <a:r>
              <a:rPr lang="en-GB" dirty="0"/>
              <a:t> </a:t>
            </a:r>
            <a:r>
              <a:rPr lang="en-GB" dirty="0" err="1"/>
              <a:t>clinique</a:t>
            </a:r>
            <a:endParaRPr lang="en-GB" dirty="0"/>
          </a:p>
        </p:txBody>
      </p:sp>
      <p:sp>
        <p:nvSpPr>
          <p:cNvPr id="16" name="Rectangle 15"/>
          <p:cNvSpPr/>
          <p:nvPr>
            <p:custDataLst>
              <p:tags r:id="rId11"/>
            </p:custDataLst>
          </p:nvPr>
        </p:nvSpPr>
        <p:spPr>
          <a:xfrm>
            <a:off x="462925" y="2032683"/>
            <a:ext cx="1954560" cy="9144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Interrogatoire</a:t>
            </a:r>
            <a:r>
              <a:rPr lang="en-GB" dirty="0"/>
              <a:t> </a:t>
            </a:r>
            <a:r>
              <a:rPr lang="en-GB" dirty="0" err="1"/>
              <a:t>policier</a:t>
            </a:r>
            <a:endParaRPr lang="en-GB" dirty="0"/>
          </a:p>
          <a:p>
            <a:pPr algn="ctr"/>
            <a:r>
              <a:rPr lang="en-GB" dirty="0"/>
              <a:t> patient et </a:t>
            </a:r>
            <a:r>
              <a:rPr lang="en-GB" dirty="0" err="1"/>
              <a:t>témoins</a:t>
            </a:r>
            <a:endParaRPr lang="en-GB" dirty="0"/>
          </a:p>
        </p:txBody>
      </p:sp>
      <p:sp>
        <p:nvSpPr>
          <p:cNvPr id="17" name="Rectangle 16"/>
          <p:cNvSpPr/>
          <p:nvPr>
            <p:custDataLst>
              <p:tags r:id="rId12"/>
            </p:custDataLst>
          </p:nvPr>
        </p:nvSpPr>
        <p:spPr>
          <a:xfrm>
            <a:off x="955457" y="4740907"/>
            <a:ext cx="914400" cy="545454"/>
          </a:xfrm>
          <a:prstGeom prst="rect">
            <a:avLst/>
          </a:prstGeom>
          <a:solidFill>
            <a:schemeClr val="accent5"/>
          </a:solidFill>
          <a:ln w="25400" cap="flat" cmpd="sng" algn="ctr">
            <a:solidFill>
              <a:schemeClr val="accent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EEG</a:t>
            </a:r>
          </a:p>
        </p:txBody>
      </p:sp>
      <p:sp>
        <p:nvSpPr>
          <p:cNvPr id="18" name="ZoneTexte 17"/>
          <p:cNvSpPr txBox="1"/>
          <p:nvPr>
            <p:custDataLst>
              <p:tags r:id="rId13"/>
            </p:custDataLst>
          </p:nvPr>
        </p:nvSpPr>
        <p:spPr>
          <a:xfrm>
            <a:off x="966837" y="5449181"/>
            <a:ext cx="845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/>
              <a:t>Intéret</a:t>
            </a:r>
            <a:r>
              <a:rPr lang="en-GB" sz="1600" dirty="0"/>
              <a:t>?</a:t>
            </a:r>
          </a:p>
        </p:txBody>
      </p:sp>
      <p:sp>
        <p:nvSpPr>
          <p:cNvPr id="19" name="ZoneTexte 18"/>
          <p:cNvSpPr txBox="1"/>
          <p:nvPr>
            <p:custDataLst>
              <p:tags r:id="rId14"/>
            </p:custDataLst>
          </p:nvPr>
        </p:nvSpPr>
        <p:spPr>
          <a:xfrm>
            <a:off x="467544" y="5858162"/>
            <a:ext cx="1960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Délai</a:t>
            </a:r>
            <a:r>
              <a:rPr lang="en-GB" sz="1600" dirty="0"/>
              <a:t> de </a:t>
            </a:r>
            <a:r>
              <a:rPr lang="en-GB" sz="1600" dirty="0" err="1"/>
              <a:t>réalisation</a:t>
            </a:r>
            <a:r>
              <a:rPr lang="en-GB" sz="1600" dirty="0"/>
              <a:t>?</a:t>
            </a:r>
          </a:p>
        </p:txBody>
      </p:sp>
      <p:sp>
        <p:nvSpPr>
          <p:cNvPr id="20" name="Rectangle 19"/>
          <p:cNvSpPr/>
          <p:nvPr>
            <p:custDataLst>
              <p:tags r:id="rId15"/>
            </p:custDataLst>
          </p:nvPr>
        </p:nvSpPr>
        <p:spPr>
          <a:xfrm>
            <a:off x="467544" y="5304275"/>
            <a:ext cx="1949940" cy="103000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ZoneTexte 20"/>
          <p:cNvSpPr txBox="1"/>
          <p:nvPr>
            <p:custDataLst>
              <p:tags r:id="rId16"/>
            </p:custDataLst>
          </p:nvPr>
        </p:nvSpPr>
        <p:spPr>
          <a:xfrm>
            <a:off x="1120740" y="3028536"/>
            <a:ext cx="56175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ECG</a:t>
            </a:r>
          </a:p>
        </p:txBody>
      </p:sp>
      <p:sp>
        <p:nvSpPr>
          <p:cNvPr id="22" name="ZoneTexte 21"/>
          <p:cNvSpPr txBox="1"/>
          <p:nvPr>
            <p:custDataLst>
              <p:tags r:id="rId17"/>
            </p:custDataLst>
          </p:nvPr>
        </p:nvSpPr>
        <p:spPr>
          <a:xfrm>
            <a:off x="933382" y="3419708"/>
            <a:ext cx="93647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Biologie</a:t>
            </a:r>
            <a:endParaRPr lang="en-GB" dirty="0"/>
          </a:p>
        </p:txBody>
      </p:sp>
      <p:sp>
        <p:nvSpPr>
          <p:cNvPr id="24" name="ZoneTexte 23"/>
          <p:cNvSpPr txBox="1"/>
          <p:nvPr>
            <p:custDataLst>
              <p:tags r:id="rId18"/>
            </p:custDataLst>
          </p:nvPr>
        </p:nvSpPr>
        <p:spPr>
          <a:xfrm>
            <a:off x="3242617" y="5286361"/>
            <a:ext cx="2625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/>
              <a:t>Risque</a:t>
            </a:r>
            <a:r>
              <a:rPr lang="en-GB" dirty="0"/>
              <a:t> de </a:t>
            </a:r>
            <a:r>
              <a:rPr lang="en-GB" dirty="0" err="1"/>
              <a:t>récidive</a:t>
            </a:r>
            <a:r>
              <a:rPr lang="en-GB" dirty="0"/>
              <a:t>?</a:t>
            </a:r>
          </a:p>
          <a:p>
            <a:pPr algn="ctr"/>
            <a:r>
              <a:rPr lang="en-GB" dirty="0"/>
              <a:t>Indication </a:t>
            </a:r>
            <a:r>
              <a:rPr lang="en-GB" dirty="0" err="1"/>
              <a:t>thérapeutique</a:t>
            </a:r>
            <a:r>
              <a:rPr lang="en-GB" dirty="0"/>
              <a:t>?</a:t>
            </a:r>
          </a:p>
        </p:txBody>
      </p:sp>
      <p:sp>
        <p:nvSpPr>
          <p:cNvPr id="25" name="ZoneTexte 24"/>
          <p:cNvSpPr txBox="1"/>
          <p:nvPr>
            <p:custDataLst>
              <p:tags r:id="rId19"/>
            </p:custDataLst>
          </p:nvPr>
        </p:nvSpPr>
        <p:spPr>
          <a:xfrm>
            <a:off x="2725147" y="4711567"/>
            <a:ext cx="3693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Diagnostic </a:t>
            </a:r>
            <a:r>
              <a:rPr lang="en-GB" dirty="0" err="1"/>
              <a:t>étiologique</a:t>
            </a:r>
            <a:r>
              <a:rPr lang="en-GB" dirty="0"/>
              <a:t>/</a:t>
            </a:r>
            <a:r>
              <a:rPr lang="en-GB" dirty="0" err="1"/>
              <a:t>syndromique</a:t>
            </a:r>
            <a:r>
              <a:rPr lang="en-GB" dirty="0"/>
              <a:t>?</a:t>
            </a:r>
          </a:p>
        </p:txBody>
      </p:sp>
      <p:sp>
        <p:nvSpPr>
          <p:cNvPr id="27" name="Rectangle 26"/>
          <p:cNvSpPr/>
          <p:nvPr>
            <p:custDataLst>
              <p:tags r:id="rId20"/>
            </p:custDataLst>
          </p:nvPr>
        </p:nvSpPr>
        <p:spPr>
          <a:xfrm>
            <a:off x="6621142" y="4870681"/>
            <a:ext cx="1278158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imagerie</a:t>
            </a:r>
            <a:endParaRPr lang="en-GB" dirty="0"/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39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2"/>
    </mc:Choice>
    <mc:Fallback xmlns="">
      <p:transition spd="slow" advTm="13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9011344" cy="1143000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C00000"/>
                </a:solidFill>
              </a:rPr>
              <a:t>Bilan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diagnostique</a:t>
            </a:r>
            <a:r>
              <a:rPr lang="en-GB" dirty="0">
                <a:solidFill>
                  <a:srgbClr val="C00000"/>
                </a:solidFill>
              </a:rPr>
              <a:t> initial</a:t>
            </a:r>
            <a:endParaRPr lang="en-GB" dirty="0"/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7524328" y="5229200"/>
            <a:ext cx="1440160" cy="144016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Dr Lionel NACE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0" y="1268760"/>
            <a:ext cx="8686800" cy="4617804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endParaRPr lang="fr-FR" sz="600" dirty="0"/>
          </a:p>
          <a:p>
            <a:pPr marL="457200" lvl="1" indent="0">
              <a:buNone/>
            </a:pPr>
            <a:r>
              <a:rPr lang="fr-FR" b="1" dirty="0"/>
              <a:t>Valeur prédictive de récidive de crise </a:t>
            </a:r>
          </a:p>
          <a:p>
            <a:pPr marL="457200" lvl="1" indent="0">
              <a:buNone/>
            </a:pPr>
            <a:r>
              <a:rPr lang="fr-FR" b="1" dirty="0"/>
              <a:t>Indication thérapeutique</a:t>
            </a:r>
            <a:endParaRPr lang="fr-FR" sz="2000" b="1" dirty="0"/>
          </a:p>
          <a:p>
            <a:pPr lvl="2">
              <a:buFontTx/>
              <a:buChar char="-"/>
            </a:pPr>
            <a:r>
              <a:rPr lang="fr-FR" sz="2200" dirty="0">
                <a:solidFill>
                  <a:srgbClr val="000000"/>
                </a:solidFill>
              </a:rPr>
              <a:t>1ère CGTC avec EEG normal: 25 % de risque de récidiver à 2 ans </a:t>
            </a:r>
          </a:p>
          <a:p>
            <a:pPr lvl="2">
              <a:buFontTx/>
              <a:buChar char="-"/>
            </a:pPr>
            <a:r>
              <a:rPr lang="fr-FR" sz="2200" dirty="0">
                <a:solidFill>
                  <a:srgbClr val="000000"/>
                </a:solidFill>
              </a:rPr>
              <a:t>1ère CTCG et </a:t>
            </a:r>
            <a:r>
              <a:rPr lang="fr-FR" sz="2200" dirty="0"/>
              <a:t>anomalies EEG</a:t>
            </a:r>
          </a:p>
          <a:p>
            <a:pPr lvl="3">
              <a:buFontTx/>
              <a:buChar char="-"/>
            </a:pPr>
            <a:r>
              <a:rPr lang="fr-FR" sz="2200" dirty="0"/>
              <a:t>40-50% récidive dans les 2 ans (risque plus élevé la 1ère année)</a:t>
            </a:r>
          </a:p>
          <a:p>
            <a:pPr lvl="3">
              <a:buFontTx/>
              <a:buChar char="-"/>
            </a:pPr>
            <a:r>
              <a:rPr lang="fr-FR" sz="2200" dirty="0">
                <a:solidFill>
                  <a:srgbClr val="000000"/>
                </a:solidFill>
              </a:rPr>
              <a:t>75 % de récidive dans les 2 ans s ’il existe des anomalies paroxystiques généralisées</a:t>
            </a:r>
            <a:endParaRPr lang="fr-FR" sz="2200" dirty="0"/>
          </a:p>
          <a:p>
            <a:pPr lvl="2">
              <a:buFontTx/>
              <a:buChar char="-"/>
            </a:pPr>
            <a:r>
              <a:rPr lang="en-US" sz="2200" dirty="0"/>
              <a:t>Type </a:t>
            </a:r>
            <a:r>
              <a:rPr lang="en-US" sz="2200" dirty="0" err="1"/>
              <a:t>d’anomalies</a:t>
            </a:r>
            <a:r>
              <a:rPr lang="en-US" sz="2200" dirty="0"/>
              <a:t> EEG</a:t>
            </a:r>
          </a:p>
          <a:p>
            <a:pPr lvl="3">
              <a:buFontTx/>
              <a:buChar char="-"/>
            </a:pPr>
            <a:r>
              <a:rPr lang="en-US" sz="2200" dirty="0"/>
              <a:t>Anomalies </a:t>
            </a:r>
            <a:r>
              <a:rPr lang="en-US" sz="2200" dirty="0" err="1"/>
              <a:t>généralisées</a:t>
            </a:r>
            <a:r>
              <a:rPr lang="en-US" sz="2200" dirty="0"/>
              <a:t> de EGI </a:t>
            </a:r>
            <a:endParaRPr lang="fr-FR" altLang="fr-FR" sz="2200" dirty="0"/>
          </a:p>
          <a:p>
            <a:pPr lvl="3">
              <a:buFontTx/>
              <a:buChar char="-"/>
            </a:pPr>
            <a:r>
              <a:rPr lang="fr-FR" altLang="fr-FR" sz="2200" dirty="0"/>
              <a:t>Foyer lent avec paroxysmes focaux</a:t>
            </a:r>
            <a:endParaRPr lang="fr-FR" dirty="0"/>
          </a:p>
          <a:p>
            <a:pPr marL="0" lvl="3" indent="0">
              <a:buNone/>
            </a:pPr>
            <a:r>
              <a:rPr lang="fr-FR" sz="1200" i="1" dirty="0"/>
              <a:t>					Hauser et al.1990 van </a:t>
            </a:r>
            <a:r>
              <a:rPr lang="fr-FR" sz="1200" i="1" dirty="0" err="1"/>
              <a:t>Donselaar</a:t>
            </a:r>
            <a:r>
              <a:rPr lang="fr-FR" sz="1200" i="1" dirty="0"/>
              <a:t> et al.,1992</a:t>
            </a:r>
          </a:p>
          <a:p>
            <a:pPr marL="0" lvl="3" indent="0">
              <a:buNone/>
            </a:pPr>
            <a:r>
              <a:rPr lang="fr-FR" sz="1200" i="1" dirty="0"/>
              <a:t>					</a:t>
            </a:r>
            <a:r>
              <a:rPr lang="fr-FR" sz="1200" i="1" dirty="0" err="1"/>
              <a:t>Camfield</a:t>
            </a:r>
            <a:r>
              <a:rPr lang="fr-FR" sz="1200" i="1" dirty="0"/>
              <a:t> et al., 1985, </a:t>
            </a:r>
            <a:r>
              <a:rPr lang="fr-FR" sz="1200" i="1" dirty="0" err="1"/>
              <a:t>Annegers</a:t>
            </a:r>
            <a:r>
              <a:rPr lang="fr-FR" sz="1200" i="1" dirty="0"/>
              <a:t> et al., 1986.</a:t>
            </a:r>
            <a:endParaRPr lang="fr-FR" altLang="fr-FR" sz="1200" i="1" dirty="0"/>
          </a:p>
          <a:p>
            <a:endParaRPr lang="fr-FR" dirty="0"/>
          </a:p>
        </p:txBody>
      </p:sp>
      <p:sp>
        <p:nvSpPr>
          <p:cNvPr id="5" name="ZoneTexte 4"/>
          <p:cNvSpPr txBox="1"/>
          <p:nvPr>
            <p:custDataLst>
              <p:tags r:id="rId5"/>
            </p:custDataLst>
          </p:nvPr>
        </p:nvSpPr>
        <p:spPr>
          <a:xfrm>
            <a:off x="312385" y="5885021"/>
            <a:ext cx="868680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Indication </a:t>
            </a:r>
            <a:r>
              <a:rPr lang="en-GB" sz="2000" dirty="0" err="1"/>
              <a:t>à</a:t>
            </a:r>
            <a:r>
              <a:rPr lang="en-GB" sz="2000" dirty="0"/>
              <a:t> la </a:t>
            </a:r>
            <a:r>
              <a:rPr lang="en-GB" sz="2000" dirty="0" err="1"/>
              <a:t>mise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place </a:t>
            </a:r>
            <a:r>
              <a:rPr lang="en-GB" sz="2000" dirty="0" err="1"/>
              <a:t>d’une</a:t>
            </a:r>
            <a:r>
              <a:rPr lang="en-GB" sz="2000" dirty="0"/>
              <a:t> </a:t>
            </a:r>
            <a:r>
              <a:rPr lang="en-GB" sz="2000" dirty="0" err="1"/>
              <a:t>thérapeutique</a:t>
            </a:r>
            <a:r>
              <a:rPr lang="en-GB" sz="2000" dirty="0"/>
              <a:t> </a:t>
            </a:r>
            <a:r>
              <a:rPr lang="en-GB" sz="2000" dirty="0" err="1"/>
              <a:t>adapatée</a:t>
            </a:r>
            <a:r>
              <a:rPr lang="en-GB" sz="2000" dirty="0"/>
              <a:t> au syndrome </a:t>
            </a:r>
            <a:r>
              <a:rPr lang="en-GB" sz="2000" dirty="0" err="1"/>
              <a:t>épileptique</a:t>
            </a:r>
            <a:endParaRPr lang="en-GB" sz="2000" dirty="0"/>
          </a:p>
        </p:txBody>
      </p:sp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7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79"/>
    </mc:Choice>
    <mc:Fallback xmlns="">
      <p:transition spd="slow" advTm="4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 err="1">
                <a:solidFill>
                  <a:srgbClr val="C00000"/>
                </a:solidFill>
              </a:rPr>
              <a:t>Bilan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diagnostique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autre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err="1"/>
              <a:t>Intérêt</a:t>
            </a:r>
            <a:r>
              <a:rPr lang="en-GB" b="1" dirty="0"/>
              <a:t> de </a:t>
            </a:r>
            <a:r>
              <a:rPr lang="en-GB" b="1" dirty="0" err="1"/>
              <a:t>l’EEG</a:t>
            </a:r>
            <a:r>
              <a:rPr lang="en-GB" b="1" dirty="0"/>
              <a:t> </a:t>
            </a:r>
            <a:r>
              <a:rPr lang="en-GB" b="1" dirty="0" err="1"/>
              <a:t>devant</a:t>
            </a:r>
            <a:r>
              <a:rPr lang="en-GB" b="1" dirty="0"/>
              <a:t> tableaux </a:t>
            </a:r>
            <a:r>
              <a:rPr lang="en-GB" b="1" dirty="0" err="1"/>
              <a:t>cliniques</a:t>
            </a:r>
            <a:r>
              <a:rPr lang="en-GB" b="1" dirty="0"/>
              <a:t> </a:t>
            </a:r>
            <a:r>
              <a:rPr lang="en-GB" b="1" dirty="0" err="1"/>
              <a:t>atypiques</a:t>
            </a:r>
            <a:r>
              <a:rPr lang="en-GB" b="1" dirty="0"/>
              <a:t> </a:t>
            </a:r>
            <a:r>
              <a:rPr lang="en-GB" b="1" dirty="0" err="1"/>
              <a:t>d’épilepsie</a:t>
            </a:r>
            <a:endParaRPr lang="en-GB" b="1" dirty="0"/>
          </a:p>
          <a:p>
            <a:endParaRPr lang="en-GB" dirty="0"/>
          </a:p>
          <a:p>
            <a:pPr lvl="1"/>
            <a:r>
              <a:rPr lang="en-GB" dirty="0"/>
              <a:t>Syndromes </a:t>
            </a:r>
            <a:r>
              <a:rPr lang="en-GB" dirty="0" err="1"/>
              <a:t>confusionnels</a:t>
            </a:r>
            <a:r>
              <a:rPr lang="en-GB" dirty="0"/>
              <a:t> non </a:t>
            </a:r>
            <a:r>
              <a:rPr lang="en-GB" dirty="0" err="1"/>
              <a:t>expliqués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Troubles </a:t>
            </a:r>
            <a:r>
              <a:rPr lang="en-GB" dirty="0" err="1"/>
              <a:t>cognitifs</a:t>
            </a:r>
            <a:r>
              <a:rPr lang="en-GB" dirty="0"/>
              <a:t> </a:t>
            </a:r>
            <a:r>
              <a:rPr lang="en-GB" dirty="0" err="1"/>
              <a:t>atypiques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Troubles </a:t>
            </a:r>
            <a:r>
              <a:rPr lang="en-GB" dirty="0" err="1"/>
              <a:t>psychiatriques</a:t>
            </a:r>
            <a:r>
              <a:rPr lang="en-GB" dirty="0"/>
              <a:t> </a:t>
            </a:r>
            <a:r>
              <a:rPr lang="en-GB" dirty="0" err="1"/>
              <a:t>paroxystiques</a:t>
            </a:r>
            <a:r>
              <a:rPr lang="en-GB" dirty="0"/>
              <a:t> </a:t>
            </a:r>
            <a:r>
              <a:rPr lang="en-GB" dirty="0" err="1"/>
              <a:t>atypiques</a:t>
            </a:r>
            <a:endParaRPr lang="en-GB" dirty="0"/>
          </a:p>
          <a:p>
            <a:pPr lvl="1"/>
            <a:r>
              <a:rPr lang="en-GB" dirty="0"/>
              <a:t>Troubles du </a:t>
            </a:r>
            <a:r>
              <a:rPr lang="en-GB" dirty="0" err="1"/>
              <a:t>sommeil</a:t>
            </a:r>
            <a:r>
              <a:rPr lang="en-GB" dirty="0"/>
              <a:t> </a:t>
            </a:r>
            <a:r>
              <a:rPr lang="en-GB" dirty="0" err="1"/>
              <a:t>paroxystiques</a:t>
            </a: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 algn="ctr">
              <a:buNone/>
            </a:pPr>
            <a:r>
              <a:rPr lang="en-GB" dirty="0"/>
              <a:t>EEG standard </a:t>
            </a:r>
            <a:r>
              <a:rPr lang="en-GB" dirty="0" err="1"/>
              <a:t>parfois</a:t>
            </a:r>
            <a:r>
              <a:rPr lang="en-GB" dirty="0"/>
              <a:t> </a:t>
            </a:r>
            <a:r>
              <a:rPr lang="en-GB" dirty="0" err="1"/>
              <a:t>insuffisant</a:t>
            </a:r>
            <a:endParaRPr lang="en-GB" dirty="0"/>
          </a:p>
          <a:p>
            <a:pPr marL="457200" lvl="1" indent="0" algn="ctr">
              <a:buNone/>
            </a:pPr>
            <a:r>
              <a:rPr lang="en-GB" dirty="0"/>
              <a:t> (</a:t>
            </a:r>
            <a:r>
              <a:rPr lang="en-GB" dirty="0" err="1"/>
              <a:t>intérêt</a:t>
            </a:r>
            <a:r>
              <a:rPr lang="en-GB" dirty="0"/>
              <a:t> d’un monitoring de longue </a:t>
            </a:r>
            <a:r>
              <a:rPr lang="en-GB" dirty="0" err="1"/>
              <a:t>durée</a:t>
            </a:r>
            <a:r>
              <a:rPr lang="en-GB" dirty="0"/>
              <a:t>)</a:t>
            </a:r>
          </a:p>
          <a:p>
            <a:pPr lvl="1"/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23</a:t>
            </a:fld>
            <a:endParaRPr lang="fr-FR" dirty="0"/>
          </a:p>
        </p:txBody>
      </p:sp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6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44"/>
    </mc:Choice>
    <mc:Fallback xmlns="">
      <p:transition spd="slow" advTm="39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Indications </a:t>
            </a:r>
            <a:r>
              <a:rPr lang="en-GB" dirty="0" err="1">
                <a:solidFill>
                  <a:srgbClr val="C00000"/>
                </a:solidFill>
              </a:rPr>
              <a:t>d’urgence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GB" b="1" dirty="0" err="1"/>
              <a:t>Crise</a:t>
            </a:r>
            <a:r>
              <a:rPr lang="en-GB" b="1" dirty="0"/>
              <a:t> </a:t>
            </a:r>
            <a:r>
              <a:rPr lang="en-GB" b="1" dirty="0" err="1"/>
              <a:t>isolée</a:t>
            </a:r>
            <a:endParaRPr lang="en-GB" b="1" dirty="0"/>
          </a:p>
          <a:p>
            <a:pPr lvl="1"/>
            <a:r>
              <a:rPr lang="en-GB" dirty="0" err="1"/>
              <a:t>Crise</a:t>
            </a:r>
            <a:r>
              <a:rPr lang="en-GB" dirty="0"/>
              <a:t> </a:t>
            </a:r>
            <a:r>
              <a:rPr lang="en-GB" dirty="0" err="1"/>
              <a:t>inaugurale</a:t>
            </a:r>
            <a:r>
              <a:rPr lang="en-GB" dirty="0"/>
              <a:t> chez un patient non </a:t>
            </a:r>
            <a:r>
              <a:rPr lang="en-GB" dirty="0" err="1"/>
              <a:t>épileptique</a:t>
            </a:r>
            <a:r>
              <a:rPr lang="en-GB" dirty="0"/>
              <a:t> </a:t>
            </a:r>
            <a:r>
              <a:rPr lang="en-GB" dirty="0" err="1"/>
              <a:t>connu</a:t>
            </a:r>
            <a:endParaRPr lang="en-GB" dirty="0"/>
          </a:p>
          <a:p>
            <a:pPr lvl="1"/>
            <a:r>
              <a:rPr lang="en-GB" dirty="0" err="1"/>
              <a:t>Crise</a:t>
            </a:r>
            <a:r>
              <a:rPr lang="en-GB" dirty="0"/>
              <a:t> </a:t>
            </a:r>
            <a:r>
              <a:rPr lang="en-GB" dirty="0" err="1"/>
              <a:t>inhabituelle</a:t>
            </a:r>
            <a:r>
              <a:rPr lang="en-GB" dirty="0"/>
              <a:t> (type) chez un patient </a:t>
            </a:r>
            <a:r>
              <a:rPr lang="en-GB" dirty="0" err="1"/>
              <a:t>épileptique</a:t>
            </a:r>
            <a:r>
              <a:rPr lang="en-GB" dirty="0"/>
              <a:t> </a:t>
            </a:r>
            <a:r>
              <a:rPr lang="en-GB" dirty="0" err="1"/>
              <a:t>connu</a:t>
            </a:r>
            <a:endParaRPr lang="en-GB" dirty="0"/>
          </a:p>
          <a:p>
            <a:pPr lvl="1"/>
            <a:r>
              <a:rPr lang="en-GB" dirty="0" err="1"/>
              <a:t>Crise</a:t>
            </a:r>
            <a:r>
              <a:rPr lang="en-GB" dirty="0"/>
              <a:t> chez un patient </a:t>
            </a:r>
            <a:r>
              <a:rPr lang="en-GB" dirty="0" err="1"/>
              <a:t>épileptique</a:t>
            </a:r>
            <a:r>
              <a:rPr lang="en-GB" dirty="0"/>
              <a:t> </a:t>
            </a:r>
            <a:r>
              <a:rPr lang="en-GB" dirty="0" err="1"/>
              <a:t>dont</a:t>
            </a:r>
            <a:r>
              <a:rPr lang="en-GB" dirty="0"/>
              <a:t> le syndrome </a:t>
            </a:r>
            <a:r>
              <a:rPr lang="en-GB" dirty="0" err="1"/>
              <a:t>n’est</a:t>
            </a:r>
            <a:r>
              <a:rPr lang="en-GB" dirty="0"/>
              <a:t> pas </a:t>
            </a:r>
            <a:r>
              <a:rPr lang="en-GB" dirty="0" err="1"/>
              <a:t>connu</a:t>
            </a:r>
            <a:endParaRPr lang="en-GB" dirty="0"/>
          </a:p>
          <a:p>
            <a:pPr lvl="1"/>
            <a:endParaRPr lang="en-GB" dirty="0"/>
          </a:p>
          <a:p>
            <a:r>
              <a:rPr lang="en-GB" b="1" dirty="0"/>
              <a:t>EME</a:t>
            </a:r>
          </a:p>
          <a:p>
            <a:pPr lvl="1"/>
            <a:r>
              <a:rPr lang="en-GB" dirty="0"/>
              <a:t>Suspicion d’état de mal non </a:t>
            </a:r>
            <a:r>
              <a:rPr lang="en-GB" dirty="0" err="1"/>
              <a:t>convulsivant</a:t>
            </a:r>
            <a:endParaRPr lang="en-GB" dirty="0"/>
          </a:p>
          <a:p>
            <a:pPr lvl="1"/>
            <a:r>
              <a:rPr lang="en-GB" dirty="0"/>
              <a:t>Suspicion de crises </a:t>
            </a:r>
            <a:r>
              <a:rPr lang="en-GB" dirty="0" err="1"/>
              <a:t>subintrantes</a:t>
            </a:r>
            <a:endParaRPr lang="en-GB" dirty="0"/>
          </a:p>
          <a:p>
            <a:pPr lvl="1"/>
            <a:r>
              <a:rPr lang="en-GB" dirty="0" err="1"/>
              <a:t>Doute</a:t>
            </a:r>
            <a:r>
              <a:rPr lang="en-GB" dirty="0"/>
              <a:t> sur </a:t>
            </a:r>
            <a:r>
              <a:rPr lang="en-GB" dirty="0" err="1"/>
              <a:t>état</a:t>
            </a:r>
            <a:r>
              <a:rPr lang="en-GB" dirty="0"/>
              <a:t> de mal </a:t>
            </a:r>
            <a:r>
              <a:rPr lang="en-GB" dirty="0" err="1"/>
              <a:t>psychogène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24</a:t>
            </a:fld>
            <a:endParaRPr lang="fr-FR" dirty="0"/>
          </a:p>
        </p:txBody>
      </p:sp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51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04"/>
    </mc:Choice>
    <mc:Fallback xmlns="">
      <p:transition spd="slow" advTm="79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Grp="1" noChangeAspect="1" noChangeArrowheads="1"/>
          </p:cNvPicPr>
          <p:nvPr>
            <p:ph type="subTitle" idx="1"/>
          </p:nvPr>
        </p:nvPicPr>
        <p:blipFill rotWithShape="1">
          <a:blip r:embed="rId7"/>
          <a:srcRect t="2574" b="2553"/>
          <a:stretch/>
        </p:blipFill>
        <p:spPr>
          <a:xfrm>
            <a:off x="611188" y="836713"/>
            <a:ext cx="7993062" cy="5328592"/>
          </a:xfrm>
          <a:noFill/>
          <a:ln/>
        </p:spPr>
      </p:pic>
      <p:sp>
        <p:nvSpPr>
          <p:cNvPr id="3" name="Titr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51520" y="1659"/>
            <a:ext cx="822960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/>
              <a:t>EEG</a:t>
            </a:r>
          </a:p>
        </p:txBody>
      </p:sp>
      <p:sp>
        <p:nvSpPr>
          <p:cNvPr id="2" name="ZoneTexte 1"/>
          <p:cNvSpPr txBox="1"/>
          <p:nvPr>
            <p:custDataLst>
              <p:tags r:id="rId3"/>
            </p:custDataLst>
          </p:nvPr>
        </p:nvSpPr>
        <p:spPr>
          <a:xfrm>
            <a:off x="2051720" y="332656"/>
            <a:ext cx="5796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EME non </a:t>
            </a:r>
            <a:r>
              <a:rPr lang="en-GB" dirty="0" err="1"/>
              <a:t>convulsivant</a:t>
            </a:r>
            <a:r>
              <a:rPr lang="en-GB" dirty="0"/>
              <a:t> </a:t>
            </a:r>
            <a:r>
              <a:rPr lang="en-GB" dirty="0" err="1"/>
              <a:t>d’expression</a:t>
            </a:r>
            <a:r>
              <a:rPr lang="en-GB" dirty="0"/>
              <a:t> </a:t>
            </a:r>
            <a:r>
              <a:rPr lang="en-GB" dirty="0" err="1"/>
              <a:t>confusionnelle</a:t>
            </a:r>
            <a:r>
              <a:rPr lang="en-GB" dirty="0"/>
              <a:t>  </a:t>
            </a:r>
            <a:r>
              <a:rPr lang="en-GB" dirty="0" err="1"/>
              <a:t>bifrontal</a:t>
            </a:r>
            <a:r>
              <a:rPr lang="en-GB" dirty="0"/>
              <a:t> </a:t>
            </a:r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3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7"/>
    </mc:Choice>
    <mc:Fallback xmlns="">
      <p:transition spd="slow" advTm="10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7"/>
          <a:srcRect t="7662" b="4153"/>
          <a:stretch/>
        </p:blipFill>
        <p:spPr>
          <a:xfrm>
            <a:off x="467544" y="2030065"/>
            <a:ext cx="8229600" cy="3991224"/>
          </a:xfrm>
        </p:spPr>
      </p:pic>
      <p:sp>
        <p:nvSpPr>
          <p:cNvPr id="75779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47664" y="692696"/>
            <a:ext cx="64817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EME non convulsivant d’expression confusionnelle chez un jeune homme de 17 ans</a:t>
            </a:r>
          </a:p>
        </p:txBody>
      </p:sp>
      <p:sp>
        <p:nvSpPr>
          <p:cNvPr id="5" name="Titr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51520" y="1659"/>
            <a:ext cx="822960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/>
              <a:t>EEG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320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9"/>
    </mc:Choice>
    <mc:Fallback xmlns="">
      <p:transition spd="slow" advTm="14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EEG </a:t>
            </a:r>
            <a:r>
              <a:rPr lang="en-GB" b="1" dirty="0" err="1">
                <a:solidFill>
                  <a:srgbClr val="C00000"/>
                </a:solidFill>
              </a:rPr>
              <a:t>dans</a:t>
            </a:r>
            <a:r>
              <a:rPr lang="en-GB" b="1" dirty="0">
                <a:solidFill>
                  <a:srgbClr val="C00000"/>
                </a:solidFill>
              </a:rPr>
              <a:t> le </a:t>
            </a:r>
            <a:r>
              <a:rPr lang="en-GB" b="1" dirty="0" err="1">
                <a:solidFill>
                  <a:srgbClr val="C00000"/>
                </a:solidFill>
              </a:rPr>
              <a:t>suivi</a:t>
            </a:r>
            <a:r>
              <a:rPr lang="en-GB" b="1" dirty="0">
                <a:solidFill>
                  <a:srgbClr val="C00000"/>
                </a:solidFill>
              </a:rPr>
              <a:t> d’un </a:t>
            </a:r>
            <a:r>
              <a:rPr lang="en-GB" b="1" dirty="0" err="1">
                <a:solidFill>
                  <a:srgbClr val="C00000"/>
                </a:solidFill>
              </a:rPr>
              <a:t>épileptique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dirty="0" err="1"/>
              <a:t>Réalisation</a:t>
            </a:r>
            <a:r>
              <a:rPr lang="en-GB" b="1" dirty="0"/>
              <a:t> de </a:t>
            </a:r>
            <a:r>
              <a:rPr lang="en-GB" b="1" dirty="0" err="1"/>
              <a:t>l’EEG</a:t>
            </a:r>
            <a:r>
              <a:rPr lang="en-GB" b="1" dirty="0"/>
              <a:t> </a:t>
            </a:r>
            <a:r>
              <a:rPr lang="en-GB" b="1" dirty="0" err="1"/>
              <a:t>si</a:t>
            </a:r>
            <a:endParaRPr lang="en-GB" b="1" dirty="0"/>
          </a:p>
          <a:p>
            <a:pPr lvl="2"/>
            <a:r>
              <a:rPr lang="en-GB" dirty="0"/>
              <a:t>Modification de la </a:t>
            </a:r>
            <a:r>
              <a:rPr lang="en-GB" dirty="0" err="1"/>
              <a:t>sémiologie</a:t>
            </a:r>
            <a:r>
              <a:rPr lang="en-GB" dirty="0"/>
              <a:t> des crises</a:t>
            </a:r>
          </a:p>
          <a:p>
            <a:pPr lvl="2"/>
            <a:endParaRPr lang="en-GB" dirty="0"/>
          </a:p>
          <a:p>
            <a:pPr lvl="2"/>
            <a:r>
              <a:rPr lang="en-GB" dirty="0"/>
              <a:t>Aggravation de </a:t>
            </a:r>
            <a:r>
              <a:rPr lang="en-GB" dirty="0" err="1"/>
              <a:t>l’épilepsie</a:t>
            </a:r>
            <a:endParaRPr lang="en-GB" dirty="0"/>
          </a:p>
          <a:p>
            <a:pPr lvl="3"/>
            <a:r>
              <a:rPr lang="en-GB" dirty="0"/>
              <a:t>Crises </a:t>
            </a:r>
            <a:r>
              <a:rPr lang="en-GB" dirty="0" err="1"/>
              <a:t>infracliniques</a:t>
            </a:r>
            <a:r>
              <a:rPr lang="en-GB" dirty="0"/>
              <a:t>, modifications des anomalies</a:t>
            </a:r>
          </a:p>
          <a:p>
            <a:pPr lvl="3"/>
            <a:r>
              <a:rPr lang="en-GB" dirty="0" err="1"/>
              <a:t>Tracé</a:t>
            </a:r>
            <a:r>
              <a:rPr lang="en-GB" dirty="0"/>
              <a:t> </a:t>
            </a:r>
            <a:r>
              <a:rPr lang="en-GB" dirty="0" err="1"/>
              <a:t>encéphalopathique</a:t>
            </a:r>
            <a:r>
              <a:rPr lang="en-GB" dirty="0"/>
              <a:t> sous </a:t>
            </a:r>
            <a:r>
              <a:rPr lang="en-GB" dirty="0" err="1"/>
              <a:t>jacent</a:t>
            </a:r>
            <a:r>
              <a:rPr lang="en-GB" dirty="0"/>
              <a:t>?</a:t>
            </a:r>
          </a:p>
          <a:p>
            <a:pPr lvl="3"/>
            <a:r>
              <a:rPr lang="en-GB" dirty="0" err="1"/>
              <a:t>Erreur</a:t>
            </a:r>
            <a:r>
              <a:rPr lang="en-GB" dirty="0"/>
              <a:t> </a:t>
            </a:r>
            <a:r>
              <a:rPr lang="en-GB" dirty="0" err="1"/>
              <a:t>syndromique</a:t>
            </a:r>
            <a:r>
              <a:rPr lang="en-GB" dirty="0"/>
              <a:t>?</a:t>
            </a:r>
          </a:p>
          <a:p>
            <a:pPr lvl="3"/>
            <a:endParaRPr lang="en-GB" dirty="0"/>
          </a:p>
          <a:p>
            <a:pPr lvl="2"/>
            <a:r>
              <a:rPr lang="en-GB" dirty="0" err="1"/>
              <a:t>Désir</a:t>
            </a:r>
            <a:r>
              <a:rPr lang="en-GB" dirty="0"/>
              <a:t> </a:t>
            </a:r>
            <a:r>
              <a:rPr lang="en-GB" dirty="0" err="1"/>
              <a:t>d’arrêt</a:t>
            </a:r>
            <a:r>
              <a:rPr lang="en-GB" dirty="0"/>
              <a:t> du </a:t>
            </a:r>
            <a:r>
              <a:rPr lang="en-GB" dirty="0" err="1"/>
              <a:t>traitement</a:t>
            </a:r>
            <a:endParaRPr lang="en-GB" dirty="0"/>
          </a:p>
          <a:p>
            <a:pPr lvl="3"/>
            <a:r>
              <a:rPr lang="en-GB" dirty="0"/>
              <a:t>Presence </a:t>
            </a:r>
            <a:r>
              <a:rPr lang="en-GB" dirty="0" err="1"/>
              <a:t>d’anomalies</a:t>
            </a:r>
            <a:r>
              <a:rPr lang="en-GB" dirty="0"/>
              <a:t> </a:t>
            </a:r>
            <a:r>
              <a:rPr lang="en-GB" dirty="0" err="1"/>
              <a:t>épileptiques</a:t>
            </a:r>
            <a:r>
              <a:rPr lang="en-GB" dirty="0"/>
              <a:t>: </a:t>
            </a:r>
            <a:r>
              <a:rPr lang="en-GB" dirty="0" err="1"/>
              <a:t>critères</a:t>
            </a:r>
            <a:r>
              <a:rPr lang="en-GB" dirty="0"/>
              <a:t> de </a:t>
            </a:r>
            <a:r>
              <a:rPr lang="en-GB" dirty="0" err="1"/>
              <a:t>risque</a:t>
            </a:r>
            <a:r>
              <a:rPr lang="en-GB" dirty="0"/>
              <a:t> de </a:t>
            </a:r>
            <a:r>
              <a:rPr lang="en-GB" dirty="0" err="1"/>
              <a:t>récidive</a:t>
            </a:r>
            <a:endParaRPr lang="en-GB" dirty="0"/>
          </a:p>
          <a:p>
            <a:pPr lvl="3"/>
            <a:endParaRPr lang="en-GB" dirty="0"/>
          </a:p>
          <a:p>
            <a:pPr lvl="2"/>
            <a:r>
              <a:rPr lang="en-GB" dirty="0" err="1"/>
              <a:t>Permis</a:t>
            </a:r>
            <a:r>
              <a:rPr lang="en-GB" dirty="0"/>
              <a:t> de </a:t>
            </a:r>
            <a:r>
              <a:rPr lang="en-GB" dirty="0" err="1"/>
              <a:t>conduire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27</a:t>
            </a:fld>
            <a:endParaRPr lang="fr-FR" dirty="0"/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0000" y="557327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5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90"/>
    </mc:Choice>
    <mc:Fallback xmlns="">
      <p:transition spd="slow" advTm="34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Non indications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EEG inutile </a:t>
            </a:r>
          </a:p>
          <a:p>
            <a:pPr lvl="1"/>
            <a:r>
              <a:rPr lang="en-GB" dirty="0"/>
              <a:t>Evaluation du </a:t>
            </a:r>
            <a:r>
              <a:rPr lang="en-GB" dirty="0" err="1"/>
              <a:t>risque</a:t>
            </a:r>
            <a:r>
              <a:rPr lang="en-GB" dirty="0"/>
              <a:t> de </a:t>
            </a:r>
            <a:r>
              <a:rPr lang="en-GB" dirty="0" err="1"/>
              <a:t>développer</a:t>
            </a:r>
            <a:r>
              <a:rPr lang="en-GB" dirty="0"/>
              <a:t> </a:t>
            </a:r>
            <a:r>
              <a:rPr lang="en-GB" dirty="0" err="1"/>
              <a:t>ultérieurement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épilepsie</a:t>
            </a:r>
            <a:r>
              <a:rPr lang="en-GB" dirty="0"/>
              <a:t> chez un patient </a:t>
            </a:r>
            <a:r>
              <a:rPr lang="en-GB" dirty="0" err="1"/>
              <a:t>porteur</a:t>
            </a:r>
            <a:r>
              <a:rPr lang="en-GB" dirty="0"/>
              <a:t> </a:t>
            </a:r>
            <a:r>
              <a:rPr lang="en-GB" dirty="0" err="1"/>
              <a:t>d’une</a:t>
            </a:r>
            <a:r>
              <a:rPr lang="en-GB" dirty="0"/>
              <a:t> </a:t>
            </a:r>
            <a:r>
              <a:rPr lang="en-GB" dirty="0" err="1"/>
              <a:t>lésion</a:t>
            </a:r>
            <a:r>
              <a:rPr lang="en-GB" dirty="0"/>
              <a:t> </a:t>
            </a:r>
            <a:r>
              <a:rPr lang="en-GB" dirty="0" err="1"/>
              <a:t>cérébrale</a:t>
            </a:r>
            <a:r>
              <a:rPr lang="en-GB" dirty="0"/>
              <a:t> </a:t>
            </a:r>
            <a:r>
              <a:rPr lang="en-GB" dirty="0" err="1"/>
              <a:t>connue</a:t>
            </a:r>
            <a:r>
              <a:rPr lang="en-GB" dirty="0"/>
              <a:t>, </a:t>
            </a:r>
            <a:r>
              <a:rPr lang="en-GB" dirty="0" err="1"/>
              <a:t>ancienne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récente</a:t>
            </a:r>
            <a:r>
              <a:rPr lang="en-GB" dirty="0"/>
              <a:t>, et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l’absence</a:t>
            </a:r>
            <a:r>
              <a:rPr lang="en-GB" dirty="0"/>
              <a:t> de suspicion </a:t>
            </a:r>
            <a:r>
              <a:rPr lang="en-GB" dirty="0" err="1"/>
              <a:t>clinique</a:t>
            </a:r>
            <a:r>
              <a:rPr lang="en-GB" dirty="0"/>
              <a:t> de </a:t>
            </a:r>
            <a:r>
              <a:rPr lang="en-GB" dirty="0" err="1"/>
              <a:t>crise</a:t>
            </a:r>
            <a:r>
              <a:rPr lang="en-GB" dirty="0"/>
              <a:t>.</a:t>
            </a:r>
          </a:p>
          <a:p>
            <a:pPr lvl="1"/>
            <a:endParaRPr lang="en-GB" dirty="0"/>
          </a:p>
          <a:p>
            <a:pPr lvl="1"/>
            <a:r>
              <a:rPr lang="en-GB" dirty="0" err="1"/>
              <a:t>Dépistage</a:t>
            </a:r>
            <a:r>
              <a:rPr lang="en-GB" dirty="0"/>
              <a:t>: </a:t>
            </a:r>
            <a:r>
              <a:rPr lang="en-GB" dirty="0" err="1"/>
              <a:t>risque</a:t>
            </a:r>
            <a:r>
              <a:rPr lang="en-GB" dirty="0"/>
              <a:t> de faux </a:t>
            </a:r>
            <a:r>
              <a:rPr lang="en-GB" dirty="0" err="1"/>
              <a:t>positifs</a:t>
            </a:r>
            <a:r>
              <a:rPr lang="en-GB" dirty="0"/>
              <a:t> +++</a:t>
            </a:r>
          </a:p>
          <a:p>
            <a:pPr lvl="1"/>
            <a:endParaRPr lang="en-GB" dirty="0"/>
          </a:p>
          <a:p>
            <a:pPr lvl="1"/>
            <a:r>
              <a:rPr lang="en-GB" dirty="0" err="1"/>
              <a:t>Suivi</a:t>
            </a:r>
            <a:r>
              <a:rPr lang="en-GB" dirty="0"/>
              <a:t> </a:t>
            </a:r>
            <a:r>
              <a:rPr lang="en-GB" dirty="0" err="1"/>
              <a:t>habituel</a:t>
            </a:r>
            <a:r>
              <a:rPr lang="en-GB" dirty="0"/>
              <a:t> d’un patient </a:t>
            </a:r>
            <a:r>
              <a:rPr lang="en-GB" dirty="0" err="1"/>
              <a:t>épileptique</a:t>
            </a:r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Patient </a:t>
            </a:r>
            <a:r>
              <a:rPr lang="en-GB" dirty="0" err="1"/>
              <a:t>épileptique</a:t>
            </a:r>
            <a:r>
              <a:rPr lang="en-GB" dirty="0"/>
              <a:t> </a:t>
            </a:r>
            <a:r>
              <a:rPr lang="en-GB" dirty="0" err="1"/>
              <a:t>connu</a:t>
            </a:r>
            <a:r>
              <a:rPr lang="en-GB" dirty="0"/>
              <a:t> </a:t>
            </a:r>
            <a:r>
              <a:rPr lang="en-GB" dirty="0" err="1"/>
              <a:t>pris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charge aux </a:t>
            </a:r>
            <a:r>
              <a:rPr lang="en-GB" dirty="0" err="1"/>
              <a:t>urgences</a:t>
            </a:r>
            <a:r>
              <a:rPr lang="en-GB" dirty="0"/>
              <a:t> pour </a:t>
            </a:r>
            <a:r>
              <a:rPr lang="en-GB" dirty="0" err="1"/>
              <a:t>crise</a:t>
            </a:r>
            <a:r>
              <a:rPr lang="en-GB" dirty="0"/>
              <a:t> </a:t>
            </a:r>
            <a:r>
              <a:rPr lang="en-GB" dirty="0" err="1"/>
              <a:t>habituelle</a:t>
            </a:r>
            <a:endParaRPr lang="en-GB" dirty="0"/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28</a:t>
            </a:fld>
            <a:endParaRPr lang="fr-FR" dirty="0"/>
          </a:p>
        </p:txBody>
      </p:sp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13600" y="531336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135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52"/>
    </mc:Choice>
    <mc:Fallback xmlns="">
      <p:transition spd="slow" advTm="49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Points forts du </a:t>
            </a:r>
            <a:r>
              <a:rPr lang="en-GB" b="1" dirty="0" err="1"/>
              <a:t>cours</a:t>
            </a:r>
            <a:r>
              <a:rPr lang="en-GB" b="1" dirty="0"/>
              <a:t> </a:t>
            </a:r>
            <a:r>
              <a:rPr lang="en-GB" b="1" dirty="0" err="1"/>
              <a:t>à</a:t>
            </a:r>
            <a:r>
              <a:rPr lang="en-GB" b="1" dirty="0"/>
              <a:t> </a:t>
            </a:r>
            <a:r>
              <a:rPr lang="en-GB" b="1" dirty="0" err="1"/>
              <a:t>retenir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196753"/>
            <a:ext cx="8229600" cy="5159598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GB" dirty="0"/>
              <a:t>EEG </a:t>
            </a:r>
            <a:r>
              <a:rPr lang="en-GB" dirty="0" err="1"/>
              <a:t>outil</a:t>
            </a:r>
            <a:r>
              <a:rPr lang="en-GB" dirty="0"/>
              <a:t> simple et facile </a:t>
            </a:r>
            <a:r>
              <a:rPr lang="en-GB" dirty="0" err="1"/>
              <a:t>d’accès</a:t>
            </a:r>
            <a:endParaRPr lang="en-GB" dirty="0"/>
          </a:p>
          <a:p>
            <a:pPr lvl="1"/>
            <a:r>
              <a:rPr lang="en-GB" dirty="0"/>
              <a:t>Service </a:t>
            </a:r>
            <a:r>
              <a:rPr lang="en-GB" dirty="0" err="1"/>
              <a:t>rendu</a:t>
            </a:r>
            <a:r>
              <a:rPr lang="en-GB" dirty="0"/>
              <a:t> +++: </a:t>
            </a:r>
          </a:p>
          <a:p>
            <a:pPr lvl="2"/>
            <a:r>
              <a:rPr lang="en-GB" b="1" dirty="0" err="1"/>
              <a:t>Réalisation</a:t>
            </a:r>
            <a:r>
              <a:rPr lang="en-GB" b="1" dirty="0"/>
              <a:t>/</a:t>
            </a:r>
            <a:r>
              <a:rPr lang="en-GB" b="1" dirty="0" err="1"/>
              <a:t>interprétation</a:t>
            </a:r>
            <a:r>
              <a:rPr lang="en-GB" dirty="0"/>
              <a:t> par experts</a:t>
            </a:r>
          </a:p>
          <a:p>
            <a:pPr lvl="2"/>
            <a:r>
              <a:rPr lang="en-GB" b="1" dirty="0"/>
              <a:t>Indications </a:t>
            </a:r>
          </a:p>
          <a:p>
            <a:pPr lvl="3"/>
            <a:r>
              <a:rPr lang="en-GB" dirty="0"/>
              <a:t>Diagnostic initial </a:t>
            </a:r>
            <a:r>
              <a:rPr lang="en-GB" dirty="0" err="1"/>
              <a:t>syndromique</a:t>
            </a:r>
            <a:r>
              <a:rPr lang="en-GB" dirty="0"/>
              <a:t>/</a:t>
            </a:r>
            <a:r>
              <a:rPr lang="en-GB" dirty="0" err="1"/>
              <a:t>étiologique</a:t>
            </a:r>
            <a:r>
              <a:rPr lang="en-GB" dirty="0"/>
              <a:t> (cause </a:t>
            </a:r>
            <a:r>
              <a:rPr lang="en-GB" dirty="0" err="1"/>
              <a:t>symptomatique</a:t>
            </a:r>
            <a:r>
              <a:rPr lang="en-GB" dirty="0"/>
              <a:t>)</a:t>
            </a:r>
          </a:p>
          <a:p>
            <a:pPr lvl="3"/>
            <a:r>
              <a:rPr lang="en-GB" dirty="0" err="1"/>
              <a:t>Pronostic</a:t>
            </a:r>
            <a:r>
              <a:rPr lang="en-GB" dirty="0"/>
              <a:t> de </a:t>
            </a:r>
            <a:r>
              <a:rPr lang="en-GB" dirty="0" err="1"/>
              <a:t>récidive</a:t>
            </a:r>
            <a:r>
              <a:rPr lang="en-GB" dirty="0"/>
              <a:t> et indication </a:t>
            </a:r>
            <a:r>
              <a:rPr lang="en-GB" dirty="0" err="1"/>
              <a:t>thérapeutique</a:t>
            </a:r>
            <a:endParaRPr lang="en-GB" dirty="0"/>
          </a:p>
          <a:p>
            <a:pPr lvl="3"/>
            <a:r>
              <a:rPr lang="en-GB" dirty="0"/>
              <a:t>Diagnostic EME non </a:t>
            </a:r>
            <a:r>
              <a:rPr lang="en-GB" dirty="0" err="1"/>
              <a:t>convulsivant</a:t>
            </a:r>
            <a:endParaRPr lang="en-GB" dirty="0"/>
          </a:p>
          <a:p>
            <a:pPr lvl="3"/>
            <a:r>
              <a:rPr lang="en-GB" dirty="0" err="1"/>
              <a:t>Ecarter</a:t>
            </a:r>
            <a:r>
              <a:rPr lang="en-GB" dirty="0"/>
              <a:t> diagnostics </a:t>
            </a:r>
            <a:r>
              <a:rPr lang="en-GB" dirty="0" err="1"/>
              <a:t>differentiels</a:t>
            </a:r>
            <a:r>
              <a:rPr lang="en-GB" dirty="0"/>
              <a:t> (</a:t>
            </a:r>
            <a:r>
              <a:rPr lang="en-GB" dirty="0" err="1"/>
              <a:t>encéphalopathie</a:t>
            </a:r>
            <a:r>
              <a:rPr lang="en-GB" dirty="0"/>
              <a:t>/pseudo EME/ CPNE)</a:t>
            </a:r>
          </a:p>
          <a:p>
            <a:pPr lvl="3"/>
            <a:r>
              <a:rPr lang="en-GB" dirty="0" err="1"/>
              <a:t>Rares</a:t>
            </a:r>
            <a:r>
              <a:rPr lang="en-GB" dirty="0"/>
              <a:t> </a:t>
            </a:r>
            <a:r>
              <a:rPr lang="en-GB" dirty="0" err="1"/>
              <a:t>dans</a:t>
            </a:r>
            <a:r>
              <a:rPr lang="en-GB" dirty="0"/>
              <a:t> le </a:t>
            </a:r>
            <a:r>
              <a:rPr lang="en-GB" dirty="0" err="1"/>
              <a:t>suivi</a:t>
            </a:r>
            <a:r>
              <a:rPr lang="en-GB" dirty="0"/>
              <a:t> d’un </a:t>
            </a:r>
            <a:r>
              <a:rPr lang="en-GB" dirty="0" err="1"/>
              <a:t>épileptique</a:t>
            </a:r>
            <a:r>
              <a:rPr lang="en-GB" dirty="0"/>
              <a:t> </a:t>
            </a:r>
            <a:r>
              <a:rPr lang="en-GB" dirty="0" err="1"/>
              <a:t>connu</a:t>
            </a:r>
            <a:endParaRPr lang="en-GB" dirty="0"/>
          </a:p>
          <a:p>
            <a:pPr lvl="2"/>
            <a:endParaRPr lang="en-GB" dirty="0"/>
          </a:p>
          <a:p>
            <a:pPr lvl="2"/>
            <a:r>
              <a:rPr lang="en-GB" dirty="0"/>
              <a:t>Pas </a:t>
            </a:r>
            <a:r>
              <a:rPr lang="en-GB" dirty="0" err="1"/>
              <a:t>d’EEG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l’absence</a:t>
            </a:r>
            <a:r>
              <a:rPr lang="en-GB" dirty="0"/>
              <a:t> de </a:t>
            </a:r>
            <a:r>
              <a:rPr lang="en-GB" dirty="0" err="1"/>
              <a:t>symptomatologie</a:t>
            </a:r>
            <a:r>
              <a:rPr lang="en-GB" dirty="0"/>
              <a:t> </a:t>
            </a:r>
            <a:r>
              <a:rPr lang="en-GB" dirty="0" err="1"/>
              <a:t>évocatrice</a:t>
            </a:r>
            <a:r>
              <a:rPr lang="en-GB" dirty="0"/>
              <a:t> </a:t>
            </a:r>
            <a:r>
              <a:rPr lang="en-GB" dirty="0" err="1"/>
              <a:t>d’épilepsie</a:t>
            </a:r>
            <a:r>
              <a:rPr lang="en-GB" dirty="0"/>
              <a:t>/</a:t>
            </a:r>
            <a:r>
              <a:rPr lang="en-GB" dirty="0" err="1"/>
              <a:t>crise</a:t>
            </a:r>
            <a:endParaRPr lang="en-GB" dirty="0"/>
          </a:p>
          <a:p>
            <a:pPr lvl="2"/>
            <a:r>
              <a:rPr lang="en-GB" dirty="0"/>
              <a:t>Importance </a:t>
            </a:r>
            <a:r>
              <a:rPr lang="en-GB" dirty="0" err="1"/>
              <a:t>d’une</a:t>
            </a:r>
            <a:r>
              <a:rPr lang="en-GB" dirty="0"/>
              <a:t> bonne </a:t>
            </a:r>
            <a:r>
              <a:rPr lang="en-GB" dirty="0" err="1"/>
              <a:t>corrélation</a:t>
            </a:r>
            <a:r>
              <a:rPr lang="en-GB" dirty="0"/>
              <a:t> </a:t>
            </a:r>
            <a:r>
              <a:rPr lang="en-GB" dirty="0" err="1"/>
              <a:t>électroclinique</a:t>
            </a:r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b="1" dirty="0" err="1"/>
              <a:t>Sensibilité</a:t>
            </a:r>
            <a:r>
              <a:rPr lang="en-GB" b="1" dirty="0"/>
              <a:t> </a:t>
            </a:r>
            <a:r>
              <a:rPr lang="en-GB" dirty="0" err="1"/>
              <a:t>dépend</a:t>
            </a:r>
            <a:r>
              <a:rPr lang="en-GB" dirty="0"/>
              <a:t> du </a:t>
            </a:r>
            <a:r>
              <a:rPr lang="en-GB" dirty="0" err="1"/>
              <a:t>délai</a:t>
            </a:r>
            <a:r>
              <a:rPr lang="en-GB" dirty="0"/>
              <a:t> de </a:t>
            </a:r>
            <a:r>
              <a:rPr lang="en-GB" dirty="0" err="1"/>
              <a:t>réalisation</a:t>
            </a:r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29</a:t>
            </a:fld>
            <a:endParaRPr lang="fr-FR" dirty="0"/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0000" y="554355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79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EEG standard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lvl="1">
              <a:buFont typeface="Arial" charset="0"/>
              <a:buChar char="•"/>
            </a:pPr>
            <a:r>
              <a:rPr lang="fr-FR" b="1" dirty="0"/>
              <a:t>Avantages</a:t>
            </a:r>
          </a:p>
          <a:p>
            <a:pPr lvl="2">
              <a:buFont typeface="Arial" charset="0"/>
              <a:buChar char="•"/>
            </a:pPr>
            <a:r>
              <a:rPr lang="fr-FR" dirty="0"/>
              <a:t>Examen peu coûteux</a:t>
            </a:r>
          </a:p>
          <a:p>
            <a:pPr lvl="2">
              <a:buFont typeface="Arial" charset="0"/>
              <a:buChar char="•"/>
            </a:pPr>
            <a:r>
              <a:rPr lang="fr-FR" dirty="0"/>
              <a:t>Facilement réalisable (au laboratoire, au lit du patient y compris en réanimation)</a:t>
            </a:r>
          </a:p>
          <a:p>
            <a:pPr lvl="2">
              <a:buFont typeface="Arial" charset="0"/>
              <a:buChar char="•"/>
            </a:pPr>
            <a:r>
              <a:rPr lang="fr-FR" dirty="0"/>
              <a:t>Non invasif</a:t>
            </a:r>
          </a:p>
          <a:p>
            <a:pPr lvl="2">
              <a:buFont typeface="Arial" charset="0"/>
              <a:buChar char="•"/>
            </a:pPr>
            <a:r>
              <a:rPr lang="fr-FR" dirty="0"/>
              <a:t>Pouvant être répété ou prolongé</a:t>
            </a:r>
          </a:p>
          <a:p>
            <a:pPr lvl="2">
              <a:buFont typeface="Arial" charset="0"/>
              <a:buChar char="•"/>
            </a:pPr>
            <a:r>
              <a:rPr lang="fr-FR" dirty="0"/>
              <a:t>Pas de contre indication</a:t>
            </a:r>
          </a:p>
          <a:p>
            <a:pPr lvl="1">
              <a:buFont typeface="Arial" charset="0"/>
              <a:buChar char="•"/>
            </a:pPr>
            <a:endParaRPr lang="fr-FR" dirty="0"/>
          </a:p>
          <a:p>
            <a:pPr marL="57150" indent="0">
              <a:buNone/>
            </a:pPr>
            <a:r>
              <a:rPr lang="fr-FR" sz="2600" b="1" dirty="0"/>
              <a:t>Mais</a:t>
            </a:r>
          </a:p>
          <a:p>
            <a:pPr lvl="2">
              <a:buFont typeface="Arial" charset="0"/>
              <a:buChar char="•"/>
            </a:pPr>
            <a:r>
              <a:rPr lang="fr-FR" dirty="0"/>
              <a:t>Cahiers des charges précis:</a:t>
            </a:r>
          </a:p>
          <a:p>
            <a:pPr lvl="3">
              <a:buFont typeface="Arial" charset="0"/>
              <a:buChar char="•"/>
            </a:pPr>
            <a:r>
              <a:rPr lang="fr-FR" dirty="0"/>
              <a:t>Réalisation</a:t>
            </a:r>
          </a:p>
          <a:p>
            <a:pPr lvl="3">
              <a:buFont typeface="Arial" charset="0"/>
              <a:buChar char="•"/>
            </a:pPr>
            <a:r>
              <a:rPr lang="fr-FR" dirty="0"/>
              <a:t>Interprétation</a:t>
            </a:r>
          </a:p>
          <a:p>
            <a:pPr lvl="3">
              <a:buFont typeface="Arial" charset="0"/>
              <a:buChar char="•"/>
            </a:pPr>
            <a:r>
              <a:rPr lang="fr-FR" dirty="0"/>
              <a:t>Indications</a:t>
            </a:r>
          </a:p>
          <a:p>
            <a:pPr lvl="2">
              <a:buFont typeface="Arial" charset="0"/>
              <a:buChar char="•"/>
            </a:pPr>
            <a:r>
              <a:rPr lang="fr-FR" dirty="0"/>
              <a:t>Sinon diminue sa pertinence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FD372646-FE4D-48CA-9515-065FFCB75B5E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3</a:t>
            </a:fld>
            <a:endParaRPr lang="fr-FR" dirty="0"/>
          </a:p>
        </p:txBody>
      </p:sp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338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92"/>
    </mc:Choice>
    <mc:Fallback xmlns="">
      <p:transition spd="slow" advTm="32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EEG standard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1">
              <a:buFont typeface="Arial" charset="0"/>
              <a:buChar char="•"/>
            </a:pPr>
            <a:r>
              <a:rPr lang="en-GB" b="1" dirty="0" err="1"/>
              <a:t>Limites</a:t>
            </a:r>
            <a:endParaRPr lang="en-GB" b="1" dirty="0"/>
          </a:p>
          <a:p>
            <a:pPr lvl="2">
              <a:buFont typeface="Arial" charset="0"/>
              <a:buChar char="•"/>
            </a:pPr>
            <a:r>
              <a:rPr lang="en-GB" dirty="0"/>
              <a:t>Sensible </a:t>
            </a:r>
            <a:r>
              <a:rPr lang="en-GB" dirty="0" err="1"/>
              <a:t>à</a:t>
            </a:r>
            <a:r>
              <a:rPr lang="en-GB" dirty="0"/>
              <a:t> </a:t>
            </a:r>
            <a:r>
              <a:rPr lang="en-GB" dirty="0" err="1"/>
              <a:t>l’environnement</a:t>
            </a:r>
            <a:r>
              <a:rPr lang="en-GB" dirty="0"/>
              <a:t> </a:t>
            </a:r>
            <a:r>
              <a:rPr lang="en-GB" dirty="0" err="1"/>
              <a:t>électrique</a:t>
            </a:r>
            <a:endParaRPr lang="en-GB" dirty="0"/>
          </a:p>
          <a:p>
            <a:pPr lvl="2">
              <a:buFont typeface="Arial" charset="0"/>
              <a:buChar char="•"/>
            </a:pPr>
            <a:r>
              <a:rPr lang="en-GB" dirty="0"/>
              <a:t>Sensible aux </a:t>
            </a:r>
            <a:r>
              <a:rPr lang="en-GB" dirty="0" err="1"/>
              <a:t>mouvements</a:t>
            </a:r>
            <a:endParaRPr lang="en-GB" dirty="0"/>
          </a:p>
          <a:p>
            <a:pPr lvl="2">
              <a:buFont typeface="Arial" charset="0"/>
              <a:buChar char="•"/>
            </a:pPr>
            <a:r>
              <a:rPr lang="en-GB" dirty="0" err="1"/>
              <a:t>Résolution</a:t>
            </a:r>
            <a:r>
              <a:rPr lang="en-GB" dirty="0"/>
              <a:t> </a:t>
            </a:r>
            <a:r>
              <a:rPr lang="en-GB" dirty="0" err="1"/>
              <a:t>spatiale</a:t>
            </a:r>
            <a:endParaRPr lang="en-GB" dirty="0"/>
          </a:p>
          <a:p>
            <a:pPr lvl="2">
              <a:buFont typeface="Arial" charset="0"/>
              <a:buChar char="•"/>
            </a:pPr>
            <a:r>
              <a:rPr lang="en-GB" dirty="0" err="1"/>
              <a:t>Examen</a:t>
            </a:r>
            <a:r>
              <a:rPr lang="en-GB" dirty="0"/>
              <a:t> </a:t>
            </a:r>
            <a:r>
              <a:rPr lang="en-GB" dirty="0" err="1"/>
              <a:t>à</a:t>
            </a:r>
            <a:r>
              <a:rPr lang="en-GB" dirty="0"/>
              <a:t> un instant t : </a:t>
            </a:r>
            <a:r>
              <a:rPr lang="en-GB" dirty="0" err="1"/>
              <a:t>événement</a:t>
            </a:r>
            <a:r>
              <a:rPr lang="en-GB" dirty="0"/>
              <a:t> </a:t>
            </a:r>
            <a:r>
              <a:rPr lang="en-GB" dirty="0" err="1"/>
              <a:t>paroxystique</a:t>
            </a:r>
            <a:endParaRPr lang="en-GB" dirty="0"/>
          </a:p>
          <a:p>
            <a:pPr lvl="2">
              <a:buFont typeface="Arial" charset="0"/>
              <a:buChar char="•"/>
            </a:pPr>
            <a:r>
              <a:rPr lang="en-GB" dirty="0"/>
              <a:t>Techniques et </a:t>
            </a:r>
            <a:r>
              <a:rPr lang="en-GB" dirty="0" err="1"/>
              <a:t>interprétation</a:t>
            </a:r>
            <a:r>
              <a:rPr lang="en-GB" dirty="0"/>
              <a:t>: </a:t>
            </a:r>
            <a:r>
              <a:rPr lang="en-GB" dirty="0" err="1"/>
              <a:t>personnels</a:t>
            </a:r>
            <a:r>
              <a:rPr lang="en-GB" dirty="0"/>
              <a:t> experts</a:t>
            </a:r>
          </a:p>
          <a:p>
            <a:pPr lvl="2">
              <a:buFont typeface="Arial" charset="0"/>
              <a:buChar char="•"/>
            </a:pPr>
            <a:r>
              <a:rPr lang="en-GB" dirty="0" err="1"/>
              <a:t>Informations</a:t>
            </a:r>
            <a:r>
              <a:rPr lang="en-GB" dirty="0"/>
              <a:t> </a:t>
            </a:r>
            <a:r>
              <a:rPr lang="en-GB" dirty="0" err="1"/>
              <a:t>cliniques</a:t>
            </a:r>
            <a:r>
              <a:rPr lang="en-GB" dirty="0"/>
              <a:t> /Questions </a:t>
            </a:r>
            <a:r>
              <a:rPr lang="en-GB" dirty="0" err="1"/>
              <a:t>posées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4</a:t>
            </a:fld>
            <a:endParaRPr lang="fr-FR" dirty="0"/>
          </a:p>
        </p:txBody>
      </p:sp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50824" y="502205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2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91"/>
    </mc:Choice>
    <mc:Fallback xmlns="">
      <p:transition spd="slow" advTm="35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14135" y="1196752"/>
            <a:ext cx="8229600" cy="4525963"/>
          </a:xfrm>
        </p:spPr>
        <p:txBody>
          <a:bodyPr>
            <a:normAutofit/>
          </a:bodyPr>
          <a:lstStyle/>
          <a:p>
            <a:r>
              <a:rPr lang="en-GB" sz="2800" b="1" dirty="0" err="1"/>
              <a:t>Réalisation</a:t>
            </a:r>
            <a:endParaRPr lang="en-GB" sz="2800" b="1" dirty="0"/>
          </a:p>
          <a:p>
            <a:pPr marL="0" indent="0">
              <a:buNone/>
            </a:pPr>
            <a:r>
              <a:rPr lang="en-GB" sz="1800" dirty="0"/>
              <a:t>par </a:t>
            </a:r>
            <a:r>
              <a:rPr lang="en-GB" sz="1800" dirty="0" err="1"/>
              <a:t>technicien</a:t>
            </a:r>
            <a:r>
              <a:rPr lang="en-GB" sz="1800" dirty="0"/>
              <a:t>/</a:t>
            </a:r>
            <a:r>
              <a:rPr lang="en-GB" sz="1800" dirty="0" err="1"/>
              <a:t>médecin</a:t>
            </a:r>
            <a:r>
              <a:rPr lang="en-GB" sz="1800" dirty="0"/>
              <a:t> </a:t>
            </a:r>
            <a:r>
              <a:rPr lang="en-GB" sz="1800" dirty="0" err="1"/>
              <a:t>formés</a:t>
            </a:r>
            <a:endParaRPr lang="en-GB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5</a:t>
            </a:fld>
            <a:endParaRPr lang="fr-FR" dirty="0"/>
          </a:p>
        </p:txBody>
      </p:sp>
      <p:sp>
        <p:nvSpPr>
          <p:cNvPr id="7" name="ZoneTexte 6"/>
          <p:cNvSpPr txBox="1"/>
          <p:nvPr>
            <p:custDataLst>
              <p:tags r:id="rId6"/>
            </p:custDataLst>
          </p:nvPr>
        </p:nvSpPr>
        <p:spPr>
          <a:xfrm>
            <a:off x="490810" y="2820992"/>
            <a:ext cx="4038125" cy="34163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charset="2"/>
              <a:buChar char="Ø"/>
            </a:pPr>
            <a:r>
              <a:rPr lang="en-GB" b="1" dirty="0"/>
              <a:t>Pièce: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dirty="0" err="1"/>
              <a:t>Silencieuse</a:t>
            </a:r>
            <a:endParaRPr lang="en-GB" dirty="0"/>
          </a:p>
          <a:p>
            <a:pPr marL="742950" lvl="1" indent="-285750">
              <a:buFont typeface="Arial" charset="0"/>
              <a:buChar char="•"/>
            </a:pPr>
            <a:r>
              <a:rPr lang="en-GB" dirty="0" err="1"/>
              <a:t>Faiblement</a:t>
            </a:r>
            <a:r>
              <a:rPr lang="en-GB" dirty="0"/>
              <a:t> </a:t>
            </a:r>
            <a:r>
              <a:rPr lang="en-GB" dirty="0" err="1"/>
              <a:t>éclairée</a:t>
            </a:r>
            <a:endParaRPr lang="en-GB" dirty="0"/>
          </a:p>
          <a:p>
            <a:pPr marL="742950" lvl="1" indent="-285750">
              <a:buFont typeface="Arial" charset="0"/>
              <a:buChar char="•"/>
            </a:pPr>
            <a:r>
              <a:rPr lang="en-GB" dirty="0" err="1"/>
              <a:t>Température</a:t>
            </a:r>
            <a:r>
              <a:rPr lang="en-GB" dirty="0"/>
              <a:t> </a:t>
            </a:r>
            <a:r>
              <a:rPr lang="en-GB" dirty="0" err="1"/>
              <a:t>tempérée</a:t>
            </a:r>
            <a:endParaRPr lang="en-GB" dirty="0"/>
          </a:p>
          <a:p>
            <a:pPr marL="742950" lvl="1" indent="-285750">
              <a:buFont typeface="Arial" charset="0"/>
              <a:buChar char="•"/>
            </a:pPr>
            <a:r>
              <a:rPr lang="en-GB" dirty="0"/>
              <a:t>Patient </a:t>
            </a:r>
            <a:r>
              <a:rPr lang="en-GB" dirty="0" err="1"/>
              <a:t>allongé</a:t>
            </a:r>
            <a:r>
              <a:rPr lang="en-GB" dirty="0"/>
              <a:t>/demi-</a:t>
            </a:r>
            <a:r>
              <a:rPr lang="en-GB" dirty="0" err="1"/>
              <a:t>assis</a:t>
            </a:r>
            <a:r>
              <a:rPr lang="en-GB" dirty="0"/>
              <a:t> </a:t>
            </a:r>
          </a:p>
          <a:p>
            <a:pPr marL="285750" indent="-285750">
              <a:buClr>
                <a:srgbClr val="C00000"/>
              </a:buClr>
              <a:buFont typeface="Wingdings" charset="2"/>
              <a:buChar char="Ø"/>
            </a:pPr>
            <a:r>
              <a:rPr lang="en-GB" b="1" dirty="0"/>
              <a:t>Electrodes: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dirty="0" err="1"/>
              <a:t>selon</a:t>
            </a:r>
            <a:r>
              <a:rPr lang="en-GB" dirty="0"/>
              <a:t> le </a:t>
            </a:r>
            <a:r>
              <a:rPr lang="en-GB" dirty="0" err="1"/>
              <a:t>système</a:t>
            </a:r>
            <a:r>
              <a:rPr lang="en-GB" dirty="0"/>
              <a:t> international 10-20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dirty="0"/>
              <a:t>19 electrodes EEG et 2 ECG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recommandées</a:t>
            </a:r>
            <a:endParaRPr lang="en-GB" dirty="0"/>
          </a:p>
          <a:p>
            <a:pPr marL="1200150" lvl="2" indent="-285750">
              <a:buFont typeface="Arial" charset="0"/>
              <a:buChar char="•"/>
            </a:pPr>
            <a:r>
              <a:rPr lang="en-GB" i="1" dirty="0"/>
              <a:t>Si agitation </a:t>
            </a:r>
            <a:r>
              <a:rPr lang="en-GB" i="1" dirty="0" err="1"/>
              <a:t>ou</a:t>
            </a:r>
            <a:r>
              <a:rPr lang="en-GB" i="1" dirty="0"/>
              <a:t> </a:t>
            </a:r>
            <a:r>
              <a:rPr lang="en-GB" i="1" dirty="0" err="1"/>
              <a:t>plaie</a:t>
            </a:r>
            <a:r>
              <a:rPr lang="en-GB" i="1" dirty="0"/>
              <a:t> large : reduction possible </a:t>
            </a:r>
            <a:r>
              <a:rPr lang="en-GB" i="1" dirty="0" err="1"/>
              <a:t>à</a:t>
            </a:r>
            <a:r>
              <a:rPr lang="en-GB" i="1" dirty="0"/>
              <a:t> 8</a:t>
            </a:r>
          </a:p>
        </p:txBody>
      </p:sp>
      <p:sp>
        <p:nvSpPr>
          <p:cNvPr id="8" name="ZoneTexte 7"/>
          <p:cNvSpPr txBox="1"/>
          <p:nvPr>
            <p:custDataLst>
              <p:tags r:id="rId7"/>
            </p:custDataLst>
          </p:nvPr>
        </p:nvSpPr>
        <p:spPr>
          <a:xfrm>
            <a:off x="490810" y="2457529"/>
            <a:ext cx="4038125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Installation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EEG standard</a:t>
            </a:r>
          </a:p>
        </p:txBody>
      </p:sp>
      <p:sp>
        <p:nvSpPr>
          <p:cNvPr id="10" name="ZoneTexte 9"/>
          <p:cNvSpPr txBox="1"/>
          <p:nvPr>
            <p:custDataLst>
              <p:tags r:id="rId9"/>
            </p:custDataLst>
          </p:nvPr>
        </p:nvSpPr>
        <p:spPr>
          <a:xfrm>
            <a:off x="4682285" y="4205987"/>
            <a:ext cx="4038125" cy="20313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charset="2"/>
              <a:buChar char="Ø"/>
            </a:pPr>
            <a:r>
              <a:rPr lang="en-GB" b="1" dirty="0" err="1"/>
              <a:t>Durée</a:t>
            </a:r>
            <a:r>
              <a:rPr lang="en-GB" b="1" dirty="0"/>
              <a:t> </a:t>
            </a:r>
            <a:r>
              <a:rPr lang="en-GB" b="1" dirty="0" err="1"/>
              <a:t>minimale</a:t>
            </a:r>
            <a:r>
              <a:rPr lang="en-GB" b="1" dirty="0"/>
              <a:t> de 20 min</a:t>
            </a:r>
          </a:p>
          <a:p>
            <a:pPr marL="285750" indent="-285750">
              <a:buClr>
                <a:srgbClr val="C00000"/>
              </a:buClr>
              <a:buFont typeface="Wingdings" charset="2"/>
              <a:buChar char="Ø"/>
            </a:pPr>
            <a:r>
              <a:rPr lang="en-GB" b="1" dirty="0"/>
              <a:t>Patient </a:t>
            </a:r>
            <a:r>
              <a:rPr lang="en-GB" b="1" dirty="0" err="1"/>
              <a:t>yeux</a:t>
            </a:r>
            <a:r>
              <a:rPr lang="en-GB" b="1" dirty="0"/>
              <a:t> </a:t>
            </a:r>
            <a:r>
              <a:rPr lang="en-GB" b="1" dirty="0" err="1"/>
              <a:t>fermés</a:t>
            </a:r>
            <a:endParaRPr lang="en-GB" b="1" dirty="0"/>
          </a:p>
          <a:p>
            <a:pPr marL="285750" indent="-285750">
              <a:buClr>
                <a:srgbClr val="C00000"/>
              </a:buClr>
              <a:buFont typeface="Wingdings" charset="2"/>
              <a:buChar char="Ø"/>
            </a:pPr>
            <a:r>
              <a:rPr lang="en-GB" b="1" dirty="0"/>
              <a:t>Stimulations </a:t>
            </a:r>
          </a:p>
          <a:p>
            <a:pPr marL="742950" lvl="1" indent="-285750">
              <a:buClr>
                <a:srgbClr val="C00000"/>
              </a:buClr>
              <a:buFont typeface="Wingdings" charset="2"/>
              <a:buChar char="Ø"/>
            </a:pPr>
            <a:r>
              <a:rPr lang="en-GB" dirty="0" err="1"/>
              <a:t>Ouverture</a:t>
            </a:r>
            <a:r>
              <a:rPr lang="en-GB" dirty="0"/>
              <a:t> et </a:t>
            </a:r>
            <a:r>
              <a:rPr lang="en-GB" dirty="0" err="1"/>
              <a:t>fermeture</a:t>
            </a:r>
            <a:r>
              <a:rPr lang="en-GB" dirty="0"/>
              <a:t> des </a:t>
            </a:r>
            <a:r>
              <a:rPr lang="en-GB" dirty="0" err="1"/>
              <a:t>yeux</a:t>
            </a:r>
            <a:endParaRPr lang="en-GB" dirty="0"/>
          </a:p>
          <a:p>
            <a:pPr marL="742950" lvl="1" indent="-285750">
              <a:buClr>
                <a:srgbClr val="C00000"/>
              </a:buClr>
              <a:buFont typeface="Wingdings" charset="2"/>
              <a:buChar char="Ø"/>
            </a:pPr>
            <a:r>
              <a:rPr lang="en-GB" dirty="0"/>
              <a:t>SLI</a:t>
            </a:r>
          </a:p>
          <a:p>
            <a:pPr marL="742950" lvl="1" indent="-285750">
              <a:buClr>
                <a:srgbClr val="C00000"/>
              </a:buClr>
              <a:buFont typeface="Wingdings" charset="2"/>
              <a:buChar char="Ø"/>
            </a:pPr>
            <a:r>
              <a:rPr lang="en-GB" dirty="0"/>
              <a:t>HPN </a:t>
            </a:r>
            <a:r>
              <a:rPr lang="en-GB" dirty="0" err="1"/>
              <a:t>d’au</a:t>
            </a:r>
            <a:r>
              <a:rPr lang="en-GB" dirty="0"/>
              <a:t> </a:t>
            </a:r>
            <a:r>
              <a:rPr lang="en-GB" dirty="0" err="1"/>
              <a:t>moins</a:t>
            </a:r>
            <a:r>
              <a:rPr lang="en-GB" dirty="0"/>
              <a:t> 3 min </a:t>
            </a:r>
          </a:p>
          <a:p>
            <a:pPr marL="285750" indent="-285750">
              <a:buClr>
                <a:srgbClr val="C00000"/>
              </a:buClr>
              <a:buFont typeface="Wingdings" charset="2"/>
              <a:buChar char="Ø"/>
            </a:pPr>
            <a:r>
              <a:rPr lang="en-GB" b="1" dirty="0" err="1"/>
              <a:t>Vidéo</a:t>
            </a:r>
            <a:r>
              <a:rPr lang="en-GB" b="1" dirty="0"/>
              <a:t> </a:t>
            </a:r>
            <a:r>
              <a:rPr lang="en-GB" b="1" dirty="0" err="1"/>
              <a:t>si</a:t>
            </a:r>
            <a:r>
              <a:rPr lang="en-GB" b="1" dirty="0"/>
              <a:t> possible</a:t>
            </a:r>
          </a:p>
        </p:txBody>
      </p:sp>
      <p:sp>
        <p:nvSpPr>
          <p:cNvPr id="11" name="ZoneTexte 10"/>
          <p:cNvSpPr txBox="1"/>
          <p:nvPr>
            <p:custDataLst>
              <p:tags r:id="rId10"/>
            </p:custDataLst>
          </p:nvPr>
        </p:nvSpPr>
        <p:spPr>
          <a:xfrm>
            <a:off x="4682285" y="3842524"/>
            <a:ext cx="4038125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Conduite</a:t>
            </a:r>
            <a:r>
              <a:rPr lang="en-GB" b="1" dirty="0">
                <a:solidFill>
                  <a:schemeClr val="bg1"/>
                </a:solidFill>
              </a:rPr>
              <a:t> de </a:t>
            </a:r>
            <a:r>
              <a:rPr lang="en-GB" b="1" dirty="0" err="1">
                <a:solidFill>
                  <a:schemeClr val="bg1"/>
                </a:solidFill>
              </a:rPr>
              <a:t>l’examen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932040" y="1652327"/>
            <a:ext cx="3970269" cy="218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339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37"/>
    </mc:Choice>
    <mc:Fallback xmlns="">
      <p:transition spd="slow" advTm="16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9512" y="1166797"/>
            <a:ext cx="5374699" cy="1028263"/>
          </a:xfrm>
        </p:spPr>
        <p:txBody>
          <a:bodyPr>
            <a:normAutofit/>
          </a:bodyPr>
          <a:lstStyle/>
          <a:p>
            <a:r>
              <a:rPr lang="en-GB" sz="2800" b="1" dirty="0" err="1"/>
              <a:t>Interprétation</a:t>
            </a:r>
            <a:endParaRPr lang="en-GB" sz="2800" b="1" dirty="0"/>
          </a:p>
          <a:p>
            <a:pPr marL="0" indent="0">
              <a:buNone/>
            </a:pPr>
            <a:r>
              <a:rPr lang="en-GB" sz="2000" dirty="0"/>
              <a:t>par </a:t>
            </a:r>
            <a:r>
              <a:rPr lang="en-GB" sz="2000" dirty="0" err="1"/>
              <a:t>médecin</a:t>
            </a:r>
            <a:r>
              <a:rPr lang="en-GB" sz="2000" dirty="0"/>
              <a:t> </a:t>
            </a:r>
            <a:r>
              <a:rPr lang="en-GB" sz="2000" dirty="0" err="1"/>
              <a:t>formé</a:t>
            </a:r>
            <a:r>
              <a:rPr lang="en-GB" sz="2000" dirty="0"/>
              <a:t>: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6</a:t>
            </a:fld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EEG standard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 b="3943"/>
          <a:stretch/>
        </p:blipFill>
        <p:spPr>
          <a:xfrm>
            <a:off x="4572000" y="3481764"/>
            <a:ext cx="4440019" cy="2600573"/>
          </a:xfrm>
          <a:prstGeom prst="rect">
            <a:avLst/>
          </a:prstGeom>
        </p:spPr>
      </p:pic>
      <p:sp>
        <p:nvSpPr>
          <p:cNvPr id="10" name="ZoneTexte 9"/>
          <p:cNvSpPr txBox="1"/>
          <p:nvPr>
            <p:custDataLst>
              <p:tags r:id="rId7"/>
            </p:custDataLst>
          </p:nvPr>
        </p:nvSpPr>
        <p:spPr>
          <a:xfrm>
            <a:off x="357344" y="2539552"/>
            <a:ext cx="4038125" cy="181588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1600" dirty="0" err="1"/>
              <a:t>Contexte</a:t>
            </a:r>
            <a:r>
              <a:rPr lang="en-GB" sz="1600" dirty="0"/>
              <a:t> </a:t>
            </a:r>
            <a:r>
              <a:rPr lang="en-GB" sz="1600" dirty="0" err="1"/>
              <a:t>clinique</a:t>
            </a:r>
            <a:endParaRPr lang="en-GB" sz="1600" dirty="0"/>
          </a:p>
          <a:p>
            <a:pPr marL="342900" indent="-342900">
              <a:buFont typeface="Arial" charset="0"/>
              <a:buChar char="•"/>
            </a:pPr>
            <a:r>
              <a:rPr lang="en-GB" sz="1600" dirty="0" err="1"/>
              <a:t>Listes</a:t>
            </a:r>
            <a:r>
              <a:rPr lang="en-GB" sz="1600" dirty="0"/>
              <a:t> des </a:t>
            </a:r>
            <a:r>
              <a:rPr lang="en-GB" sz="1600" dirty="0" err="1"/>
              <a:t>traitements</a:t>
            </a:r>
            <a:r>
              <a:rPr lang="en-GB" sz="1600" dirty="0"/>
              <a:t> </a:t>
            </a:r>
            <a:r>
              <a:rPr lang="en-GB" sz="1600" dirty="0" err="1"/>
              <a:t>administrés</a:t>
            </a:r>
            <a:r>
              <a:rPr lang="en-GB" sz="1600" dirty="0"/>
              <a:t> et </a:t>
            </a:r>
            <a:r>
              <a:rPr lang="en-GB" sz="1600" dirty="0" err="1"/>
              <a:t>posologie</a:t>
            </a:r>
            <a:endParaRPr lang="en-GB" sz="1600" dirty="0"/>
          </a:p>
          <a:p>
            <a:pPr marL="342900" indent="-342900">
              <a:buFont typeface="Arial" charset="0"/>
              <a:buChar char="•"/>
            </a:pPr>
            <a:r>
              <a:rPr lang="en-GB" sz="1600" dirty="0" err="1"/>
              <a:t>Contexte</a:t>
            </a:r>
            <a:r>
              <a:rPr lang="en-GB" sz="1600" dirty="0"/>
              <a:t> de </a:t>
            </a:r>
            <a:r>
              <a:rPr lang="en-GB" sz="1600" dirty="0" err="1"/>
              <a:t>réalisation</a:t>
            </a:r>
            <a:r>
              <a:rPr lang="en-GB" sz="1600" dirty="0"/>
              <a:t> EEG: temperature, agitation, </a:t>
            </a:r>
            <a:r>
              <a:rPr lang="en-GB" sz="1600" dirty="0" err="1"/>
              <a:t>mouvements</a:t>
            </a:r>
            <a:r>
              <a:rPr lang="en-GB" sz="1600" dirty="0"/>
              <a:t> </a:t>
            </a:r>
            <a:r>
              <a:rPr lang="en-GB" sz="1600" dirty="0" err="1"/>
              <a:t>anormaux</a:t>
            </a:r>
            <a:r>
              <a:rPr lang="en-GB" sz="1600" dirty="0"/>
              <a:t>, </a:t>
            </a:r>
            <a:r>
              <a:rPr lang="en-GB" sz="1600" dirty="0" err="1"/>
              <a:t>contraintes</a:t>
            </a:r>
            <a:r>
              <a:rPr lang="en-GB" sz="1600" dirty="0"/>
              <a:t> </a:t>
            </a:r>
            <a:r>
              <a:rPr lang="en-GB" sz="1600" dirty="0" err="1"/>
              <a:t>électriques</a:t>
            </a:r>
            <a:endParaRPr lang="en-GB" sz="1600" dirty="0"/>
          </a:p>
          <a:p>
            <a:pPr marL="342900" indent="-342900">
              <a:buFont typeface="Arial" charset="0"/>
              <a:buChar char="•"/>
            </a:pPr>
            <a:r>
              <a:rPr lang="en-GB" sz="1600" dirty="0"/>
              <a:t>Question(s) </a:t>
            </a:r>
            <a:r>
              <a:rPr lang="en-GB" sz="1600" dirty="0" err="1"/>
              <a:t>posée</a:t>
            </a:r>
            <a:r>
              <a:rPr lang="en-GB" sz="1600" dirty="0"/>
              <a:t>(s) par </a:t>
            </a:r>
            <a:r>
              <a:rPr lang="en-GB" sz="1600" dirty="0" err="1"/>
              <a:t>clinicien</a:t>
            </a:r>
            <a:endParaRPr lang="en-GB" i="1" dirty="0"/>
          </a:p>
        </p:txBody>
      </p:sp>
      <p:sp>
        <p:nvSpPr>
          <p:cNvPr id="11" name="ZoneTexte 10"/>
          <p:cNvSpPr txBox="1"/>
          <p:nvPr>
            <p:custDataLst>
              <p:tags r:id="rId8"/>
            </p:custDataLst>
          </p:nvPr>
        </p:nvSpPr>
        <p:spPr>
          <a:xfrm>
            <a:off x="357344" y="2176089"/>
            <a:ext cx="4049647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Prérequis</a:t>
            </a:r>
            <a:r>
              <a:rPr lang="en-GB" b="1" dirty="0">
                <a:solidFill>
                  <a:schemeClr val="bg1"/>
                </a:solidFill>
              </a:rPr>
              <a:t> indispensables</a:t>
            </a:r>
          </a:p>
        </p:txBody>
      </p:sp>
      <p:sp>
        <p:nvSpPr>
          <p:cNvPr id="12" name="ZoneTexte 11"/>
          <p:cNvSpPr txBox="1"/>
          <p:nvPr>
            <p:custDataLst>
              <p:tags r:id="rId9"/>
            </p:custDataLst>
          </p:nvPr>
        </p:nvSpPr>
        <p:spPr>
          <a:xfrm>
            <a:off x="4572000" y="1638092"/>
            <a:ext cx="4303575" cy="15696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71463" lvl="2" indent="-180975">
              <a:buFont typeface="Arial" charset="0"/>
              <a:buChar char="•"/>
            </a:pPr>
            <a:r>
              <a:rPr lang="en-GB" sz="1600" dirty="0" err="1"/>
              <a:t>Rythme</a:t>
            </a:r>
            <a:r>
              <a:rPr lang="en-GB" sz="1600" dirty="0"/>
              <a:t> de fond, figures </a:t>
            </a:r>
            <a:r>
              <a:rPr lang="en-GB" sz="1600" dirty="0" err="1"/>
              <a:t>paroxystiques</a:t>
            </a:r>
            <a:r>
              <a:rPr lang="en-GB" sz="1600" dirty="0"/>
              <a:t> </a:t>
            </a:r>
            <a:r>
              <a:rPr lang="en-GB" sz="1600" dirty="0" err="1"/>
              <a:t>ou</a:t>
            </a:r>
            <a:r>
              <a:rPr lang="en-GB" sz="1600" dirty="0"/>
              <a:t> non </a:t>
            </a:r>
          </a:p>
          <a:p>
            <a:pPr marL="361950" lvl="3" indent="-180975">
              <a:buFont typeface="Arial" charset="0"/>
              <a:buChar char="•"/>
            </a:pPr>
            <a:r>
              <a:rPr lang="en-GB" sz="1600" dirty="0" err="1"/>
              <a:t>fréquence</a:t>
            </a:r>
            <a:endParaRPr lang="en-GB" sz="1600" dirty="0"/>
          </a:p>
          <a:p>
            <a:pPr marL="361950" lvl="3" indent="-180975">
              <a:buFont typeface="Arial" charset="0"/>
              <a:buChar char="•"/>
            </a:pPr>
            <a:r>
              <a:rPr lang="en-GB" sz="1600" dirty="0" err="1"/>
              <a:t>réactivité</a:t>
            </a:r>
            <a:endParaRPr lang="en-GB" sz="1600" dirty="0"/>
          </a:p>
          <a:p>
            <a:pPr marL="361950" lvl="3" indent="-180975">
              <a:buFont typeface="Arial" charset="0"/>
              <a:buChar char="•"/>
            </a:pPr>
            <a:r>
              <a:rPr lang="en-GB" sz="1600" dirty="0" err="1"/>
              <a:t>symétrie</a:t>
            </a:r>
            <a:r>
              <a:rPr lang="en-GB" sz="1600" dirty="0"/>
              <a:t>/</a:t>
            </a:r>
            <a:r>
              <a:rPr lang="en-GB" sz="1600" dirty="0" err="1"/>
              <a:t>asymétrie</a:t>
            </a:r>
            <a:endParaRPr lang="en-GB" sz="1600" dirty="0"/>
          </a:p>
          <a:p>
            <a:pPr marL="361950" lvl="3" indent="-180975">
              <a:buFont typeface="Arial" charset="0"/>
              <a:buChar char="•"/>
            </a:pPr>
            <a:r>
              <a:rPr lang="en-GB" sz="1600" dirty="0"/>
              <a:t>organisation </a:t>
            </a:r>
            <a:r>
              <a:rPr lang="en-GB" sz="1600" dirty="0" err="1"/>
              <a:t>spatiale</a:t>
            </a:r>
            <a:r>
              <a:rPr lang="en-GB" sz="1600" dirty="0"/>
              <a:t> et </a:t>
            </a:r>
            <a:r>
              <a:rPr lang="en-GB" sz="1600" dirty="0" err="1"/>
              <a:t>temporelle</a:t>
            </a:r>
            <a:endParaRPr lang="en-GB" sz="1600" dirty="0"/>
          </a:p>
          <a:p>
            <a:pPr marL="361950" lvl="3" indent="-180975">
              <a:buFont typeface="Arial" charset="0"/>
              <a:buChar char="•"/>
            </a:pPr>
            <a:r>
              <a:rPr lang="en-GB" sz="1600" dirty="0" err="1"/>
              <a:t>dynamique</a:t>
            </a:r>
            <a:r>
              <a:rPr lang="en-GB" sz="1600" dirty="0"/>
              <a:t> </a:t>
            </a:r>
            <a:r>
              <a:rPr lang="en-GB" sz="1600" dirty="0" err="1"/>
              <a:t>spatiale</a:t>
            </a:r>
            <a:r>
              <a:rPr lang="en-GB" sz="1600" dirty="0"/>
              <a:t> et </a:t>
            </a:r>
            <a:r>
              <a:rPr lang="en-GB" sz="1600" dirty="0" err="1"/>
              <a:t>temporelle</a:t>
            </a:r>
            <a:endParaRPr lang="en-GB" i="1" dirty="0"/>
          </a:p>
        </p:txBody>
      </p:sp>
      <p:sp>
        <p:nvSpPr>
          <p:cNvPr id="13" name="ZoneTexte 12"/>
          <p:cNvSpPr txBox="1"/>
          <p:nvPr>
            <p:custDataLst>
              <p:tags r:id="rId10"/>
            </p:custDataLst>
          </p:nvPr>
        </p:nvSpPr>
        <p:spPr>
          <a:xfrm>
            <a:off x="4572000" y="1268760"/>
            <a:ext cx="4303575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Analyse</a:t>
            </a:r>
          </a:p>
        </p:txBody>
      </p:sp>
      <p:sp>
        <p:nvSpPr>
          <p:cNvPr id="14" name="ZoneTexte 13"/>
          <p:cNvSpPr txBox="1"/>
          <p:nvPr>
            <p:custDataLst>
              <p:tags r:id="rId11"/>
            </p:custDataLst>
          </p:nvPr>
        </p:nvSpPr>
        <p:spPr>
          <a:xfrm>
            <a:off x="357344" y="4845982"/>
            <a:ext cx="4049647" cy="15696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71463" lvl="2" indent="-180975">
              <a:buFont typeface="Arial" charset="0"/>
              <a:buChar char="•"/>
            </a:pPr>
            <a:r>
              <a:rPr lang="en-GB" sz="1600" dirty="0" err="1"/>
              <a:t>Synthèse</a:t>
            </a:r>
            <a:r>
              <a:rPr lang="en-GB" sz="1600" dirty="0"/>
              <a:t> de </a:t>
            </a:r>
            <a:r>
              <a:rPr lang="en-GB" sz="1600" dirty="0" err="1"/>
              <a:t>l’analyse</a:t>
            </a:r>
            <a:r>
              <a:rPr lang="en-GB" sz="1600" dirty="0"/>
              <a:t> </a:t>
            </a:r>
            <a:r>
              <a:rPr lang="en-GB" sz="1600" dirty="0" err="1"/>
              <a:t>dans</a:t>
            </a:r>
            <a:r>
              <a:rPr lang="en-GB" sz="1600" dirty="0"/>
              <a:t> le </a:t>
            </a:r>
            <a:r>
              <a:rPr lang="en-GB" sz="1600" dirty="0" err="1"/>
              <a:t>contexte</a:t>
            </a:r>
            <a:r>
              <a:rPr lang="en-GB" sz="1600" dirty="0"/>
              <a:t> </a:t>
            </a:r>
            <a:r>
              <a:rPr lang="en-GB" sz="1600" dirty="0" err="1"/>
              <a:t>clinique</a:t>
            </a:r>
            <a:endParaRPr lang="en-GB" sz="1600" dirty="0"/>
          </a:p>
          <a:p>
            <a:pPr marL="271463" lvl="2" indent="-180975">
              <a:buFont typeface="Arial" charset="0"/>
              <a:buChar char="•"/>
            </a:pPr>
            <a:r>
              <a:rPr lang="en-GB" sz="1600" dirty="0"/>
              <a:t>Résumé </a:t>
            </a:r>
            <a:r>
              <a:rPr lang="en-GB" sz="1600" dirty="0" err="1"/>
              <a:t>clair</a:t>
            </a:r>
            <a:r>
              <a:rPr lang="en-GB" sz="1600" dirty="0"/>
              <a:t> et </a:t>
            </a:r>
            <a:r>
              <a:rPr lang="en-GB" sz="1600" dirty="0" err="1"/>
              <a:t>concis</a:t>
            </a:r>
            <a:r>
              <a:rPr lang="en-GB" sz="1600" dirty="0"/>
              <a:t>, accessible aux </a:t>
            </a:r>
            <a:r>
              <a:rPr lang="en-GB" sz="1600" dirty="0" err="1"/>
              <a:t>praticiens</a:t>
            </a:r>
            <a:endParaRPr lang="en-GB" sz="1600" dirty="0"/>
          </a:p>
          <a:p>
            <a:pPr marL="271463" lvl="2" indent="-180975">
              <a:buFont typeface="Arial" charset="0"/>
              <a:buChar char="•"/>
            </a:pPr>
            <a:r>
              <a:rPr lang="en-GB" sz="1600" dirty="0" err="1"/>
              <a:t>Réponses</a:t>
            </a:r>
            <a:r>
              <a:rPr lang="en-GB" sz="1600" dirty="0"/>
              <a:t> aux questions </a:t>
            </a:r>
            <a:r>
              <a:rPr lang="en-GB" sz="1600" dirty="0" err="1"/>
              <a:t>posées</a:t>
            </a:r>
            <a:r>
              <a:rPr lang="en-GB" sz="1600" dirty="0"/>
              <a:t> par </a:t>
            </a:r>
            <a:r>
              <a:rPr lang="en-GB" sz="1600" dirty="0" err="1"/>
              <a:t>clinicien</a:t>
            </a:r>
            <a:endParaRPr lang="en-GB" sz="1600" dirty="0"/>
          </a:p>
        </p:txBody>
      </p:sp>
      <p:sp>
        <p:nvSpPr>
          <p:cNvPr id="15" name="ZoneTexte 14"/>
          <p:cNvSpPr txBox="1"/>
          <p:nvPr>
            <p:custDataLst>
              <p:tags r:id="rId12"/>
            </p:custDataLst>
          </p:nvPr>
        </p:nvSpPr>
        <p:spPr>
          <a:xfrm>
            <a:off x="357344" y="4476650"/>
            <a:ext cx="4049647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Interprétation</a:t>
            </a:r>
            <a:r>
              <a:rPr lang="en-GB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26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9"/>
    </mc:Choice>
    <mc:Fallback xmlns="">
      <p:transition spd="slow" advTm="22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Indications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 err="1"/>
              <a:t>bilan</a:t>
            </a:r>
            <a:r>
              <a:rPr lang="en-GB" dirty="0"/>
              <a:t> </a:t>
            </a:r>
            <a:r>
              <a:rPr lang="en-GB" dirty="0" err="1"/>
              <a:t>diagnostique</a:t>
            </a:r>
            <a:r>
              <a:rPr lang="en-GB" dirty="0"/>
              <a:t> et </a:t>
            </a:r>
            <a:r>
              <a:rPr lang="en-GB" dirty="0" err="1"/>
              <a:t>thérapeutique</a:t>
            </a:r>
            <a:r>
              <a:rPr lang="en-GB" dirty="0"/>
              <a:t> </a:t>
            </a:r>
            <a:r>
              <a:rPr lang="en-GB" dirty="0" err="1"/>
              <a:t>devant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première </a:t>
            </a:r>
            <a:r>
              <a:rPr lang="en-GB" dirty="0" err="1"/>
              <a:t>crise</a:t>
            </a:r>
            <a:r>
              <a:rPr lang="en-GB" dirty="0"/>
              <a:t> </a:t>
            </a:r>
            <a:r>
              <a:rPr lang="en-GB" dirty="0" err="1"/>
              <a:t>d’épilepsie</a:t>
            </a:r>
            <a:endParaRPr lang="en-GB" dirty="0"/>
          </a:p>
          <a:p>
            <a:r>
              <a:rPr lang="en-GB" dirty="0" err="1"/>
              <a:t>bilan</a:t>
            </a:r>
            <a:r>
              <a:rPr lang="en-GB" dirty="0"/>
              <a:t> </a:t>
            </a:r>
            <a:r>
              <a:rPr lang="en-GB" dirty="0" err="1"/>
              <a:t>diagnostique</a:t>
            </a:r>
            <a:r>
              <a:rPr lang="en-GB" dirty="0"/>
              <a:t> </a:t>
            </a:r>
            <a:r>
              <a:rPr lang="en-GB" dirty="0" err="1"/>
              <a:t>devant</a:t>
            </a:r>
            <a:r>
              <a:rPr lang="en-GB" dirty="0"/>
              <a:t> un tableau </a:t>
            </a:r>
            <a:r>
              <a:rPr lang="en-GB" dirty="0" err="1"/>
              <a:t>clinique</a:t>
            </a:r>
            <a:r>
              <a:rPr lang="en-GB" dirty="0"/>
              <a:t> </a:t>
            </a:r>
            <a:r>
              <a:rPr lang="en-GB" dirty="0" err="1"/>
              <a:t>atypique</a:t>
            </a:r>
            <a:r>
              <a:rPr lang="en-GB" dirty="0"/>
              <a:t> </a:t>
            </a:r>
            <a:r>
              <a:rPr lang="en-GB" dirty="0" err="1"/>
              <a:t>évocateur</a:t>
            </a:r>
            <a:r>
              <a:rPr lang="en-GB" dirty="0"/>
              <a:t> </a:t>
            </a:r>
            <a:r>
              <a:rPr lang="en-GB" dirty="0" err="1"/>
              <a:t>d’une</a:t>
            </a:r>
            <a:r>
              <a:rPr lang="en-GB" dirty="0"/>
              <a:t> </a:t>
            </a:r>
            <a:r>
              <a:rPr lang="en-GB" dirty="0" err="1"/>
              <a:t>épilepsie</a:t>
            </a:r>
            <a:endParaRPr lang="en-GB" dirty="0"/>
          </a:p>
          <a:p>
            <a:r>
              <a:rPr lang="en-GB" dirty="0"/>
              <a:t>EEG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urgence</a:t>
            </a:r>
            <a:endParaRPr lang="en-GB" dirty="0"/>
          </a:p>
          <a:p>
            <a:r>
              <a:rPr lang="en-GB" dirty="0" err="1"/>
              <a:t>Suivi</a:t>
            </a:r>
            <a:r>
              <a:rPr lang="en-GB" dirty="0"/>
              <a:t> </a:t>
            </a:r>
            <a:r>
              <a:rPr lang="en-GB" dirty="0" err="1"/>
              <a:t>diagnostique</a:t>
            </a:r>
            <a:r>
              <a:rPr lang="en-GB" dirty="0"/>
              <a:t> et </a:t>
            </a:r>
            <a:r>
              <a:rPr lang="en-GB" dirty="0" err="1"/>
              <a:t>thérapeutique</a:t>
            </a:r>
            <a:r>
              <a:rPr lang="en-GB" dirty="0"/>
              <a:t> </a:t>
            </a:r>
            <a:r>
              <a:rPr lang="en-GB" dirty="0" err="1"/>
              <a:t>d’une</a:t>
            </a:r>
            <a:r>
              <a:rPr lang="en-GB" dirty="0"/>
              <a:t> </a:t>
            </a:r>
            <a:r>
              <a:rPr lang="en-GB" dirty="0" err="1"/>
              <a:t>épilepsie</a:t>
            </a:r>
            <a:endParaRPr lang="en-GB" dirty="0"/>
          </a:p>
          <a:p>
            <a:r>
              <a:rPr lang="en-GB" dirty="0" err="1"/>
              <a:t>Quelles</a:t>
            </a:r>
            <a:r>
              <a:rPr lang="en-GB" dirty="0"/>
              <a:t> </a:t>
            </a:r>
            <a:r>
              <a:rPr lang="en-GB" dirty="0" err="1"/>
              <a:t>sont</a:t>
            </a:r>
            <a:r>
              <a:rPr lang="en-GB" dirty="0"/>
              <a:t> les “non-indications”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7</a:t>
            </a:fld>
            <a:endParaRPr lang="fr-FR" dirty="0"/>
          </a:p>
        </p:txBody>
      </p:sp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6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72"/>
    </mc:Choice>
    <mc:Fallback xmlns="">
      <p:transition spd="slow" advTm="34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62125" y="188640"/>
            <a:ext cx="8229600" cy="1143000"/>
          </a:xfrm>
        </p:spPr>
        <p:txBody>
          <a:bodyPr/>
          <a:lstStyle/>
          <a:p>
            <a:r>
              <a:rPr lang="en-GB" dirty="0" err="1">
                <a:solidFill>
                  <a:srgbClr val="C00000"/>
                </a:solidFill>
              </a:rPr>
              <a:t>Bilan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diagnostique</a:t>
            </a:r>
            <a:r>
              <a:rPr lang="en-GB" dirty="0">
                <a:solidFill>
                  <a:srgbClr val="C00000"/>
                </a:solidFill>
              </a:rPr>
              <a:t> initial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8</a:t>
            </a:fld>
            <a:endParaRPr lang="fr-FR" dirty="0"/>
          </a:p>
        </p:txBody>
      </p:sp>
      <p:sp>
        <p:nvSpPr>
          <p:cNvPr id="7" name="Rectangle 6"/>
          <p:cNvSpPr/>
          <p:nvPr>
            <p:custDataLst>
              <p:tags r:id="rId6"/>
            </p:custDataLst>
          </p:nvPr>
        </p:nvSpPr>
        <p:spPr>
          <a:xfrm>
            <a:off x="3203848" y="1365290"/>
            <a:ext cx="2376264" cy="8444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Malaise </a:t>
            </a:r>
            <a:r>
              <a:rPr lang="en-GB" dirty="0" err="1"/>
              <a:t>paroxystique</a:t>
            </a:r>
            <a:r>
              <a:rPr lang="en-GB" dirty="0"/>
              <a:t> </a:t>
            </a:r>
            <a:r>
              <a:rPr lang="en-GB" dirty="0" err="1"/>
              <a:t>évocateur</a:t>
            </a:r>
            <a:r>
              <a:rPr lang="en-GB" dirty="0"/>
              <a:t> </a:t>
            </a:r>
            <a:r>
              <a:rPr lang="en-GB" dirty="0" err="1"/>
              <a:t>d’une</a:t>
            </a:r>
            <a:r>
              <a:rPr lang="en-GB" dirty="0"/>
              <a:t> </a:t>
            </a:r>
            <a:r>
              <a:rPr lang="en-GB" dirty="0" err="1"/>
              <a:t>crise</a:t>
            </a:r>
            <a:r>
              <a:rPr lang="en-GB" dirty="0"/>
              <a:t> </a:t>
            </a:r>
            <a:r>
              <a:rPr lang="en-GB" dirty="0" err="1"/>
              <a:t>d’épilepsie</a:t>
            </a:r>
            <a:endParaRPr lang="en-GB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4391980" y="2276872"/>
            <a:ext cx="0" cy="191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>
            <p:custDataLst>
              <p:tags r:id="rId7"/>
            </p:custDataLst>
          </p:nvPr>
        </p:nvSpPr>
        <p:spPr>
          <a:xfrm>
            <a:off x="2658848" y="4240634"/>
            <a:ext cx="3886705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Diagnostic probable de </a:t>
            </a:r>
            <a:r>
              <a:rPr lang="en-GB" dirty="0" err="1"/>
              <a:t>crise</a:t>
            </a:r>
            <a:r>
              <a:rPr lang="en-GB" dirty="0"/>
              <a:t> </a:t>
            </a:r>
            <a:r>
              <a:rPr lang="en-GB" dirty="0" err="1"/>
              <a:t>d’épilepsie</a:t>
            </a:r>
            <a:endParaRPr lang="en-GB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4391980" y="2533546"/>
            <a:ext cx="10441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>
            <p:custDataLst>
              <p:tags r:id="rId8"/>
            </p:custDataLst>
          </p:nvPr>
        </p:nvSpPr>
        <p:spPr>
          <a:xfrm>
            <a:off x="5868144" y="2348880"/>
            <a:ext cx="242489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Diagnostics </a:t>
            </a:r>
            <a:r>
              <a:rPr lang="en-GB" dirty="0" err="1"/>
              <a:t>différentiels</a:t>
            </a:r>
            <a:endParaRPr lang="en-GB" dirty="0"/>
          </a:p>
        </p:txBody>
      </p:sp>
      <p:sp>
        <p:nvSpPr>
          <p:cNvPr id="14" name="ZoneTexte 13"/>
          <p:cNvSpPr txBox="1"/>
          <p:nvPr>
            <p:custDataLst>
              <p:tags r:id="rId9"/>
            </p:custDataLst>
          </p:nvPr>
        </p:nvSpPr>
        <p:spPr>
          <a:xfrm>
            <a:off x="5832076" y="2794737"/>
            <a:ext cx="2999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400" dirty="0"/>
              <a:t>Syncope </a:t>
            </a:r>
            <a:r>
              <a:rPr lang="en-GB" sz="1400" dirty="0" err="1"/>
              <a:t>convulsivante</a:t>
            </a:r>
            <a:endParaRPr lang="en-GB" sz="1400" dirty="0"/>
          </a:p>
          <a:p>
            <a:pPr marL="285750" indent="-285750">
              <a:buFont typeface="Arial" charset="0"/>
              <a:buChar char="•"/>
            </a:pPr>
            <a:r>
              <a:rPr lang="en-GB" sz="1400" dirty="0" err="1"/>
              <a:t>Crise</a:t>
            </a:r>
            <a:r>
              <a:rPr lang="en-GB" sz="1400" dirty="0"/>
              <a:t> </a:t>
            </a:r>
            <a:r>
              <a:rPr lang="en-GB" sz="1400" dirty="0" err="1"/>
              <a:t>Psychogène</a:t>
            </a:r>
            <a:r>
              <a:rPr lang="en-GB" sz="1400" dirty="0"/>
              <a:t> Non </a:t>
            </a:r>
            <a:r>
              <a:rPr lang="en-GB" sz="1400" dirty="0" err="1"/>
              <a:t>Epileptique</a:t>
            </a:r>
            <a:endParaRPr lang="en-GB" sz="1400" dirty="0"/>
          </a:p>
        </p:txBody>
      </p:sp>
      <p:sp>
        <p:nvSpPr>
          <p:cNvPr id="15" name="Rectangle 14"/>
          <p:cNvSpPr/>
          <p:nvPr>
            <p:custDataLst>
              <p:tags r:id="rId10"/>
            </p:custDataLst>
          </p:nvPr>
        </p:nvSpPr>
        <p:spPr>
          <a:xfrm>
            <a:off x="462923" y="1610394"/>
            <a:ext cx="1954561" cy="36004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Examen</a:t>
            </a:r>
            <a:r>
              <a:rPr lang="en-GB" dirty="0"/>
              <a:t> </a:t>
            </a:r>
            <a:r>
              <a:rPr lang="en-GB" dirty="0" err="1"/>
              <a:t>clinique</a:t>
            </a:r>
            <a:endParaRPr lang="en-GB" dirty="0"/>
          </a:p>
        </p:txBody>
      </p:sp>
      <p:sp>
        <p:nvSpPr>
          <p:cNvPr id="16" name="Rectangle 15"/>
          <p:cNvSpPr/>
          <p:nvPr>
            <p:custDataLst>
              <p:tags r:id="rId11"/>
            </p:custDataLst>
          </p:nvPr>
        </p:nvSpPr>
        <p:spPr>
          <a:xfrm>
            <a:off x="462925" y="2032683"/>
            <a:ext cx="1954560" cy="9144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Interrogatoire</a:t>
            </a:r>
            <a:r>
              <a:rPr lang="en-GB" dirty="0"/>
              <a:t> </a:t>
            </a:r>
            <a:r>
              <a:rPr lang="en-GB" dirty="0" err="1"/>
              <a:t>policier</a:t>
            </a:r>
            <a:endParaRPr lang="en-GB" dirty="0"/>
          </a:p>
          <a:p>
            <a:pPr algn="ctr"/>
            <a:r>
              <a:rPr lang="en-GB" dirty="0"/>
              <a:t> patient et </a:t>
            </a:r>
            <a:r>
              <a:rPr lang="en-GB" dirty="0" err="1"/>
              <a:t>témoins</a:t>
            </a:r>
            <a:endParaRPr lang="en-GB" dirty="0"/>
          </a:p>
        </p:txBody>
      </p:sp>
      <p:sp>
        <p:nvSpPr>
          <p:cNvPr id="17" name="Rectangle 16"/>
          <p:cNvSpPr/>
          <p:nvPr>
            <p:custDataLst>
              <p:tags r:id="rId12"/>
            </p:custDataLst>
          </p:nvPr>
        </p:nvSpPr>
        <p:spPr>
          <a:xfrm>
            <a:off x="955457" y="4740907"/>
            <a:ext cx="914400" cy="545454"/>
          </a:xfrm>
          <a:prstGeom prst="rect">
            <a:avLst/>
          </a:prstGeom>
          <a:solidFill>
            <a:schemeClr val="accent5"/>
          </a:solidFill>
          <a:ln w="25400" cap="flat" cmpd="sng" algn="ctr">
            <a:solidFill>
              <a:schemeClr val="accent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EEG</a:t>
            </a:r>
          </a:p>
        </p:txBody>
      </p:sp>
      <p:sp>
        <p:nvSpPr>
          <p:cNvPr id="18" name="ZoneTexte 17"/>
          <p:cNvSpPr txBox="1"/>
          <p:nvPr>
            <p:custDataLst>
              <p:tags r:id="rId13"/>
            </p:custDataLst>
          </p:nvPr>
        </p:nvSpPr>
        <p:spPr>
          <a:xfrm>
            <a:off x="966837" y="5449181"/>
            <a:ext cx="845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/>
              <a:t>Intéret</a:t>
            </a:r>
            <a:r>
              <a:rPr lang="en-GB" sz="1600" dirty="0"/>
              <a:t>?</a:t>
            </a:r>
          </a:p>
        </p:txBody>
      </p:sp>
      <p:sp>
        <p:nvSpPr>
          <p:cNvPr id="20" name="Rectangle 19"/>
          <p:cNvSpPr/>
          <p:nvPr>
            <p:custDataLst>
              <p:tags r:id="rId14"/>
            </p:custDataLst>
          </p:nvPr>
        </p:nvSpPr>
        <p:spPr>
          <a:xfrm>
            <a:off x="467544" y="5304275"/>
            <a:ext cx="1949940" cy="55070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ZoneTexte 20"/>
          <p:cNvSpPr txBox="1"/>
          <p:nvPr>
            <p:custDataLst>
              <p:tags r:id="rId15"/>
            </p:custDataLst>
          </p:nvPr>
        </p:nvSpPr>
        <p:spPr>
          <a:xfrm>
            <a:off x="1120740" y="3028536"/>
            <a:ext cx="56175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ECG</a:t>
            </a:r>
          </a:p>
        </p:txBody>
      </p:sp>
      <p:sp>
        <p:nvSpPr>
          <p:cNvPr id="22" name="ZoneTexte 21"/>
          <p:cNvSpPr txBox="1"/>
          <p:nvPr>
            <p:custDataLst>
              <p:tags r:id="rId16"/>
            </p:custDataLst>
          </p:nvPr>
        </p:nvSpPr>
        <p:spPr>
          <a:xfrm>
            <a:off x="933382" y="3419708"/>
            <a:ext cx="93647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Biologie</a:t>
            </a:r>
            <a:endParaRPr lang="en-GB" dirty="0"/>
          </a:p>
        </p:txBody>
      </p:sp>
      <p:sp>
        <p:nvSpPr>
          <p:cNvPr id="24" name="ZoneTexte 23"/>
          <p:cNvSpPr txBox="1"/>
          <p:nvPr>
            <p:custDataLst>
              <p:tags r:id="rId17"/>
            </p:custDataLst>
          </p:nvPr>
        </p:nvSpPr>
        <p:spPr>
          <a:xfrm>
            <a:off x="3597549" y="5031586"/>
            <a:ext cx="175875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Est-</a:t>
            </a:r>
            <a:r>
              <a:rPr lang="en-GB" b="1" dirty="0" err="1">
                <a:solidFill>
                  <a:schemeClr val="bg1"/>
                </a:solidFill>
              </a:rPr>
              <a:t>ce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une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crise</a:t>
            </a:r>
            <a:r>
              <a:rPr lang="en-GB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480239" y="526944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05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11"/>
    </mc:Choice>
    <mc:Fallback xmlns="">
      <p:transition spd="slow" advTm="30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 err="1">
                <a:solidFill>
                  <a:srgbClr val="C00000"/>
                </a:solidFill>
              </a:rPr>
              <a:t>Bilan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diagnostique</a:t>
            </a:r>
            <a:r>
              <a:rPr lang="en-GB" dirty="0">
                <a:solidFill>
                  <a:srgbClr val="C00000"/>
                </a:solidFill>
              </a:rPr>
              <a:t> initial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/>
              <a:t>Arguments pour diagnostic </a:t>
            </a:r>
            <a:r>
              <a:rPr lang="en-GB" sz="2800" b="1" dirty="0" err="1"/>
              <a:t>positif</a:t>
            </a:r>
            <a:r>
              <a:rPr lang="en-GB" sz="2800" b="1" dirty="0"/>
              <a:t> de </a:t>
            </a:r>
            <a:r>
              <a:rPr lang="en-GB" sz="2800" b="1" dirty="0" err="1"/>
              <a:t>crise</a:t>
            </a:r>
            <a:r>
              <a:rPr lang="en-GB" sz="2800" b="1" dirty="0"/>
              <a:t> </a:t>
            </a:r>
            <a:r>
              <a:rPr lang="en-GB" sz="2800" b="1" dirty="0" err="1"/>
              <a:t>d’épilepsie</a:t>
            </a:r>
            <a:endParaRPr lang="en-GB" sz="2800" b="1" dirty="0"/>
          </a:p>
          <a:p>
            <a:pPr lvl="1"/>
            <a:endParaRPr lang="en-GB" sz="1800" dirty="0"/>
          </a:p>
          <a:p>
            <a:r>
              <a:rPr lang="en-GB" sz="2000" dirty="0" err="1"/>
              <a:t>Signes</a:t>
            </a:r>
            <a:r>
              <a:rPr lang="en-GB" sz="2000" dirty="0"/>
              <a:t> directs </a:t>
            </a:r>
            <a:r>
              <a:rPr lang="en-GB" sz="2000" dirty="0" err="1"/>
              <a:t>rares</a:t>
            </a:r>
            <a:endParaRPr lang="en-GB" sz="2000" dirty="0"/>
          </a:p>
          <a:p>
            <a:r>
              <a:rPr lang="en-GB" sz="2000" dirty="0" err="1"/>
              <a:t>Enregistrement</a:t>
            </a:r>
            <a:r>
              <a:rPr lang="en-GB" sz="2000" dirty="0"/>
              <a:t> de </a:t>
            </a:r>
            <a:r>
              <a:rPr lang="en-GB" sz="2000" dirty="0" err="1"/>
              <a:t>l’événement</a:t>
            </a:r>
            <a:r>
              <a:rPr lang="en-GB" sz="2000" dirty="0"/>
              <a:t> </a:t>
            </a:r>
            <a:r>
              <a:rPr lang="en-GB" sz="2000" dirty="0" err="1"/>
              <a:t>paroxystique</a:t>
            </a:r>
            <a:r>
              <a:rPr lang="en-GB" sz="2000" dirty="0"/>
              <a:t> </a:t>
            </a:r>
            <a:r>
              <a:rPr lang="en-GB" sz="2000" dirty="0" err="1"/>
              <a:t>lui</a:t>
            </a:r>
            <a:r>
              <a:rPr lang="en-GB" sz="2000" dirty="0"/>
              <a:t> </a:t>
            </a:r>
            <a:r>
              <a:rPr lang="en-GB" sz="2000" dirty="0" err="1"/>
              <a:t>même</a:t>
            </a:r>
            <a:r>
              <a:rPr lang="en-GB" sz="2000" dirty="0"/>
              <a:t> rare</a:t>
            </a:r>
          </a:p>
          <a:p>
            <a:r>
              <a:rPr lang="en-GB" sz="2000" dirty="0"/>
              <a:t>Situation les plus </a:t>
            </a:r>
            <a:r>
              <a:rPr lang="en-GB" sz="2000" dirty="0" err="1"/>
              <a:t>fréquentes</a:t>
            </a:r>
            <a:r>
              <a:rPr lang="en-GB" sz="2000" dirty="0"/>
              <a:t>:</a:t>
            </a:r>
          </a:p>
          <a:p>
            <a:pPr lvl="1"/>
            <a:r>
              <a:rPr lang="en-GB" sz="2000" dirty="0" err="1"/>
              <a:t>Crise</a:t>
            </a:r>
            <a:r>
              <a:rPr lang="en-GB" sz="2000" dirty="0"/>
              <a:t> </a:t>
            </a:r>
            <a:r>
              <a:rPr lang="en-GB" sz="2000" dirty="0" err="1"/>
              <a:t>généralisée</a:t>
            </a:r>
            <a:r>
              <a:rPr lang="en-GB" sz="2000" dirty="0"/>
              <a:t> de type absence (</a:t>
            </a:r>
            <a:r>
              <a:rPr lang="en-GB" sz="2000" dirty="0" err="1"/>
              <a:t>lors</a:t>
            </a:r>
            <a:r>
              <a:rPr lang="en-GB" sz="2000" dirty="0"/>
              <a:t> des stimulations: HPN +++)  </a:t>
            </a:r>
          </a:p>
          <a:p>
            <a:pPr lvl="1"/>
            <a:r>
              <a:rPr lang="en-GB" sz="2000" dirty="0"/>
              <a:t>CPNE (</a:t>
            </a:r>
            <a:r>
              <a:rPr lang="en-GB" sz="2000" dirty="0" err="1"/>
              <a:t>lors</a:t>
            </a:r>
            <a:r>
              <a:rPr lang="en-GB" sz="2000" dirty="0"/>
              <a:t> des stimulations: HPN +++)  </a:t>
            </a:r>
          </a:p>
          <a:p>
            <a:endParaRPr lang="en-GB" sz="2400" dirty="0"/>
          </a:p>
          <a:p>
            <a:r>
              <a:rPr lang="en-GB" sz="2000" dirty="0" err="1"/>
              <a:t>Sinon</a:t>
            </a:r>
            <a:r>
              <a:rPr lang="en-GB" sz="2000" dirty="0"/>
              <a:t> </a:t>
            </a:r>
            <a:r>
              <a:rPr lang="en-GB" sz="2000" dirty="0" err="1"/>
              <a:t>signes</a:t>
            </a:r>
            <a:r>
              <a:rPr lang="en-GB" sz="2000" dirty="0"/>
              <a:t> </a:t>
            </a:r>
            <a:r>
              <a:rPr lang="en-GB" sz="2000" dirty="0" err="1"/>
              <a:t>indirects</a:t>
            </a:r>
            <a:r>
              <a:rPr lang="en-GB" sz="2000" dirty="0"/>
              <a:t>: </a:t>
            </a:r>
            <a:r>
              <a:rPr lang="en-GB" sz="2000" dirty="0" err="1"/>
              <a:t>éléments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</a:t>
            </a:r>
            <a:r>
              <a:rPr lang="en-GB" sz="2000" dirty="0" err="1"/>
              <a:t>faveur</a:t>
            </a:r>
            <a:r>
              <a:rPr lang="en-GB" sz="2000" dirty="0"/>
              <a:t> </a:t>
            </a:r>
            <a:r>
              <a:rPr lang="en-GB" sz="2000" dirty="0" err="1"/>
              <a:t>d’une</a:t>
            </a:r>
            <a:r>
              <a:rPr lang="en-GB" sz="2000" dirty="0"/>
              <a:t> </a:t>
            </a:r>
            <a:r>
              <a:rPr lang="en-GB" sz="2000" dirty="0" err="1"/>
              <a:t>épilepsie</a:t>
            </a:r>
            <a:r>
              <a:rPr lang="en-GB" sz="2000" dirty="0"/>
              <a:t> sous </a:t>
            </a:r>
            <a:r>
              <a:rPr lang="en-GB" sz="2000" dirty="0" err="1"/>
              <a:t>jacente</a:t>
            </a:r>
            <a:endParaRPr lang="en-GB" sz="2000" dirty="0"/>
          </a:p>
          <a:p>
            <a:pPr lvl="2"/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9</a:t>
            </a:fld>
            <a:endParaRPr lang="fr-FR" dirty="0"/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52320" y="549592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722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"/>
    </mc:Choice>
    <mc:Fallback xmlns="">
      <p:transition spd="slow" advTm="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10"/>
  <p:tag name="MMPROD_THEME_BG_IMAGE" val="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Tyvaert coursCENphasesoccleEEG_LT&quot;/&gt;&lt;property id=&quot;20148&quot; value=&quot;5&quot;/&gt;&lt;property id=&quot;20184&quot; value=&quot;7&quot;/&gt;&lt;property id=&quot;20224&quot; value=&quot;E:\Compétences elearning\compétences def\Compétences neuro DEF_\Tyvaert Louise&quot;/&gt;&lt;property id=&quot;20227&quot; value=&quot;E:\Compétences elearning\compétences def\Compétences neuro DEF_\Tyvaert Louise\Tyvaert coursCENphasesoccleEEG_LT_Package.prpkg&quot;/&gt;&lt;property id=&quot;20250&quot; value=&quot;0&quot;/&gt;&lt;property id=&quot;20251&quot; value=&quot;1&quot;/&gt;&lt;property id=&quot;20259&quot; value=&quot;0&quot;/&gt;&lt;property id=&quot;20263&quot; value=&quot;2&quot;/&gt;&lt;property id=&quot;20264&quot; value=&quot;1&quot;/&gt;&lt;object type=&quot;2&quot; unique_id=&quot;10240&quot;&gt;&lt;object type=&quot;3&quot; unique_id=&quot;10241&quot;&gt;&lt;property id=&quot;20148&quot; value=&quot;5&quot;/&gt;&lt;property id=&quot;20300&quot; value=&quot;Slide 1&quot;/&gt;&lt;property id=&quot;20307&quot; value=&quot;256&quot;/&gt;&lt;property id=&quot;20309&quot; value=&quot;-1&quot;/&gt;&lt;/object&gt;&lt;object type=&quot;3&quot; unique_id=&quot;10242&quot;&gt;&lt;property id=&quot;20148&quot; value=&quot;5&quot;/&gt;&lt;property id=&quot;20300&quot; value=&quot;Slide 2&quot;/&gt;&lt;property id=&quot;20307&quot; value=&quot;260&quot;/&gt;&lt;property id=&quot;20309&quot; value=&quot;-1&quot;/&gt;&lt;/object&gt;&lt;object type=&quot;3&quot; unique_id=&quot;10243&quot;&gt;&lt;property id=&quot;20148&quot; value=&quot;5&quot;/&gt;&lt;property id=&quot;20300&quot; value=&quot;Slide 3 - &amp;quot;EEG standard&amp;quot;&quot;/&gt;&lt;property id=&quot;20307&quot; value=&quot;257&quot;/&gt;&lt;property id=&quot;20309&quot; value=&quot;-1&quot;/&gt;&lt;/object&gt;&lt;object type=&quot;3&quot; unique_id=&quot;10244&quot;&gt;&lt;property id=&quot;20148&quot; value=&quot;5&quot;/&gt;&lt;property id=&quot;20300&quot; value=&quot;Slide 4 - &amp;quot;EEG standard&amp;quot;&quot;/&gt;&lt;property id=&quot;20307&quot; value=&quot;276&quot;/&gt;&lt;property id=&quot;20309&quot; value=&quot;-1&quot;/&gt;&lt;/object&gt;&lt;object type=&quot;3&quot; unique_id=&quot;10245&quot;&gt;&lt;property id=&quot;20148&quot; value=&quot;5&quot;/&gt;&lt;property id=&quot;20300&quot; value=&quot;Slide 5 - &amp;quot;EEG standard&amp;quot;&quot;/&gt;&lt;property id=&quot;20307&quot; value=&quot;262&quot;/&gt;&lt;property id=&quot;20309&quot; value=&quot;-1&quot;/&gt;&lt;/object&gt;&lt;object type=&quot;3&quot; unique_id=&quot;10246&quot;&gt;&lt;property id=&quot;20148&quot; value=&quot;5&quot;/&gt;&lt;property id=&quot;20300&quot; value=&quot;Slide 6 - &amp;quot;EEG standard&amp;quot;&quot;/&gt;&lt;property id=&quot;20307&quot; value=&quot;261&quot;/&gt;&lt;property id=&quot;20309&quot; value=&quot;-1&quot;/&gt;&lt;/object&gt;&lt;object type=&quot;3&quot; unique_id=&quot;10247&quot;&gt;&lt;property id=&quot;20148&quot; value=&quot;5&quot;/&gt;&lt;property id=&quot;20300&quot; value=&quot;Slide 7 - &amp;quot;Indications&amp;quot;&quot;/&gt;&lt;property id=&quot;20307&quot; value=&quot;269&quot;/&gt;&lt;property id=&quot;20309&quot; value=&quot;-1&quot;/&gt;&lt;/object&gt;&lt;object type=&quot;3&quot; unique_id=&quot;10248&quot;&gt;&lt;property id=&quot;20148&quot; value=&quot;5&quot;/&gt;&lt;property id=&quot;20300&quot; value=&quot;Slide 8 - &amp;quot;Bilan diagnostique initial&amp;quot;&quot;/&gt;&lt;property id=&quot;20307&quot; value=&quot;300&quot;/&gt;&lt;property id=&quot;20309&quot; value=&quot;-1&quot;/&gt;&lt;/object&gt;&lt;object type=&quot;3&quot; unique_id=&quot;10249&quot;&gt;&lt;property id=&quot;20148&quot; value=&quot;5&quot;/&gt;&lt;property id=&quot;20300&quot; value=&quot;Slide 9 - &amp;quot;Bilan diagnostique initial&amp;quot;&quot;/&gt;&lt;property id=&quot;20307&quot; value=&quot;304&quot;/&gt;&lt;property id=&quot;20309&quot; value=&quot;-1&quot;/&gt;&lt;/object&gt;&lt;object type=&quot;3&quot; unique_id=&quot;10250&quot;&gt;&lt;property id=&quot;20148&quot; value=&quot;5&quot;/&gt;&lt;property id=&quot;20300&quot; value=&quot;Slide 10 - &amp;quot;Bilan diagnostique initial&amp;quot;&quot;/&gt;&lt;property id=&quot;20307&quot; value=&quot;272&quot;/&gt;&lt;property id=&quot;20309&quot; value=&quot;-1&quot;/&gt;&lt;/object&gt;&lt;object type=&quot;3&quot; unique_id=&quot;10251&quot;&gt;&lt;property id=&quot;20148&quot; value=&quot;5&quot;/&gt;&lt;property id=&quot;20300&quot; value=&quot;Slide 11 - &amp;quot;Bilan diagnostique initial&amp;quot;&quot;/&gt;&lt;property id=&quot;20307&quot; value=&quot;302&quot;/&gt;&lt;property id=&quot;20309&quot; value=&quot;-1&quot;/&gt;&lt;/object&gt;&lt;object type=&quot;3&quot; unique_id=&quot;10252&quot;&gt;&lt;property id=&quot;20148&quot; value=&quot;5&quot;/&gt;&lt;property id=&quot;20300&quot; value=&quot;Slide 12&quot;/&gt;&lt;property id=&quot;20307&quot; value=&quot;307&quot;/&gt;&lt;property id=&quot;20309&quot; value=&quot;-1&quot;/&gt;&lt;/object&gt;&lt;object type=&quot;3&quot; unique_id=&quot;10253&quot;&gt;&lt;property id=&quot;20148&quot; value=&quot;5&quot;/&gt;&lt;property id=&quot;20300&quot; value=&quot;Slide 13&quot;/&gt;&lt;property id=&quot;20307&quot; value=&quot;308&quot;/&gt;&lt;property id=&quot;20309&quot; value=&quot;-1&quot;/&gt;&lt;/object&gt;&lt;object type=&quot;3&quot; unique_id=&quot;10254&quot;&gt;&lt;property id=&quot;20148&quot; value=&quot;5&quot;/&gt;&lt;property id=&quot;20300&quot; value=&quot;Slide 14&quot;/&gt;&lt;property id=&quot;20307&quot; value=&quot;309&quot;/&gt;&lt;property id=&quot;20309&quot; value=&quot;-1&quot;/&gt;&lt;/object&gt;&lt;object type=&quot;3&quot; unique_id=&quot;10255&quot;&gt;&lt;property id=&quot;20148&quot; value=&quot;5&quot;/&gt;&lt;property id=&quot;20300&quot; value=&quot;Slide 15 - &amp;quot;Bilan diagnostique initial&amp;quot;&quot;/&gt;&lt;property id=&quot;20307&quot; value=&quot;306&quot;/&gt;&lt;property id=&quot;20309&quot; value=&quot;-1&quot;/&gt;&lt;/object&gt;&lt;object type=&quot;3&quot; unique_id=&quot;10256&quot;&gt;&lt;property id=&quot;20148&quot; value=&quot;5&quot;/&gt;&lt;property id=&quot;20300&quot; value=&quot;Slide 16&quot;/&gt;&lt;property id=&quot;20307&quot; value=&quot;312&quot;/&gt;&lt;property id=&quot;20309&quot; value=&quot;-1&quot;/&gt;&lt;/object&gt;&lt;object type=&quot;3&quot; unique_id=&quot;10257&quot;&gt;&lt;property id=&quot;20148&quot; value=&quot;5&quot;/&gt;&lt;property id=&quot;20300&quot; value=&quot;Slide 17&quot;/&gt;&lt;property id=&quot;20307&quot; value=&quot;320&quot;/&gt;&lt;property id=&quot;20309&quot; value=&quot;-1&quot;/&gt;&lt;/object&gt;&lt;object type=&quot;3&quot; unique_id=&quot;10258&quot;&gt;&lt;property id=&quot;20148&quot; value=&quot;5&quot;/&gt;&lt;property id=&quot;20300&quot; value=&quot;Slide 18&quot;/&gt;&lt;property id=&quot;20307&quot; value=&quot;321&quot;/&gt;&lt;property id=&quot;20309&quot; value=&quot;-1&quot;/&gt;&lt;/object&gt;&lt;object type=&quot;3&quot; unique_id=&quot;10259&quot;&gt;&lt;property id=&quot;20148&quot; value=&quot;5&quot;/&gt;&lt;property id=&quot;20300&quot; value=&quot;Slide 19&quot;/&gt;&lt;property id=&quot;20307&quot; value=&quot;322&quot;/&gt;&lt;property id=&quot;20309&quot; value=&quot;-1&quot;/&gt;&lt;/object&gt;&lt;object type=&quot;3&quot; unique_id=&quot;10260&quot;&gt;&lt;property id=&quot;20148&quot; value=&quot;5&quot;/&gt;&lt;property id=&quot;20300&quot; value=&quot;Slide 20&quot;/&gt;&lt;property id=&quot;20307&quot; value=&quot;323&quot;/&gt;&lt;property id=&quot;20309&quot; value=&quot;-1&quot;/&gt;&lt;/object&gt;&lt;object type=&quot;3&quot; unique_id=&quot;10261&quot;&gt;&lt;property id=&quot;20148&quot; value=&quot;5&quot;/&gt;&lt;property id=&quot;20300&quot; value=&quot;Slide 21 - &amp;quot;Bilan diagnostique initial&amp;quot;&quot;/&gt;&lt;property id=&quot;20307&quot; value=&quot;324&quot;/&gt;&lt;property id=&quot;20309&quot; value=&quot;-1&quot;/&gt;&lt;/object&gt;&lt;object type=&quot;3&quot; unique_id=&quot;10262&quot;&gt;&lt;property id=&quot;20148&quot; value=&quot;5&quot;/&gt;&lt;property id=&quot;20300&quot; value=&quot;Slide 22 - &amp;quot;Bilan diagnostique initial&amp;quot;&quot;/&gt;&lt;property id=&quot;20307&quot; value=&quot;326&quot;/&gt;&lt;property id=&quot;20309&quot; value=&quot;-1&quot;/&gt;&lt;/object&gt;&lt;object type=&quot;3&quot; unique_id=&quot;10263&quot;&gt;&lt;property id=&quot;20148&quot; value=&quot;5&quot;/&gt;&lt;property id=&quot;20300&quot; value=&quot;Slide 23 - &amp;quot;Bilan diagnostique autre&amp;quot;&quot;/&gt;&lt;property id=&quot;20307&quot; value=&quot;329&quot;/&gt;&lt;property id=&quot;20309&quot; value=&quot;-1&quot;/&gt;&lt;/object&gt;&lt;object type=&quot;3&quot; unique_id=&quot;10264&quot;&gt;&lt;property id=&quot;20148&quot; value=&quot;5&quot;/&gt;&lt;property id=&quot;20300&quot; value=&quot;Slide 24 - &amp;quot;Indications d’urgence&amp;quot;&quot;/&gt;&lt;property id=&quot;20307&quot; value=&quot;328&quot;/&gt;&lt;property id=&quot;20309&quot; value=&quot;-1&quot;/&gt;&lt;/object&gt;&lt;object type=&quot;3&quot; unique_id=&quot;10265&quot;&gt;&lt;property id=&quot;20148&quot; value=&quot;5&quot;/&gt;&lt;property id=&quot;20300&quot; value=&quot;Slide 25&quot;/&gt;&lt;property id=&quot;20307&quot; value=&quot;316&quot;/&gt;&lt;property id=&quot;20309&quot; value=&quot;-1&quot;/&gt;&lt;/object&gt;&lt;object type=&quot;3&quot; unique_id=&quot;10266&quot;&gt;&lt;property id=&quot;20148&quot; value=&quot;5&quot;/&gt;&lt;property id=&quot;20300&quot; value=&quot;Slide 26&quot;/&gt;&lt;property id=&quot;20307&quot; value=&quot;317&quot;/&gt;&lt;property id=&quot;20309&quot; value=&quot;-1&quot;/&gt;&lt;/object&gt;&lt;object type=&quot;3&quot; unique_id=&quot;10267&quot;&gt;&lt;property id=&quot;20148&quot; value=&quot;5&quot;/&gt;&lt;property id=&quot;20300&quot; value=&quot;Slide 27 - &amp;quot;EEG dans le suivi d’un épileptique&amp;quot;&quot;/&gt;&lt;property id=&quot;20307&quot; value=&quot;299&quot;/&gt;&lt;property id=&quot;20309&quot; value=&quot;-1&quot;/&gt;&lt;/object&gt;&lt;object type=&quot;3&quot; unique_id=&quot;10268&quot;&gt;&lt;property id=&quot;20148&quot; value=&quot;5&quot;/&gt;&lt;property id=&quot;20300&quot; value=&quot;Slide 28 - &amp;quot;Non indications&amp;quot;&quot;/&gt;&lt;property id=&quot;20307&quot; value=&quot;265&quot;/&gt;&lt;property id=&quot;20309&quot; value=&quot;-1&quot;/&gt;&lt;/object&gt;&lt;object type=&quot;3&quot; unique_id=&quot;10269&quot;&gt;&lt;property id=&quot;20148&quot; value=&quot;5&quot;/&gt;&lt;property id=&quot;20300&quot; value=&quot;Slide 29 - &amp;quot;Points forts du cours à retenir &amp;quot;&quot;/&gt;&lt;property id=&quot;20307&quot; value=&quot;259&quot;/&gt;&lt;property id=&quot;20309&quot; value=&quot;-1&quot;/&gt;&lt;/object&gt;&lt;/object&gt;&lt;object type=&quot;8&quot; unique_id=&quot;10300&quot;&gt;&lt;/object&gt;&lt;object type=&quot;10&quot; unique_id=&quot;10456&quot;&gt;&lt;object type=&quot;11&quot; unique_id=&quot;10457&quot;&gt;&lt;/object&gt;&lt;/object&gt;&lt;object type=&quot;4&quot; unique_id=&quot;1045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6D690E9A-602F-4378-BA3F-B57AC63CA0DA}_9.png&quot;/&gt;&lt;left val=&quot;36&quot;/&gt;&lt;top val=&quot;500&quot;/&gt;&lt;width val=&quot;169&quot;/&gt;&lt;height val=&quot;30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D19E2534-F5BA-4BB7-83E9-F365AE6A1F77}_9.png&quot;/&gt;&lt;left val=&quot;246&quot;/&gt;&lt;top val=&quot;500&quot;/&gt;&lt;width val=&quot;229&quot;/&gt;&lt;height val=&quot;30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984EFFCE-6825-42A4-BD11-D839AF0783CD}_9.png&quot;/&gt;&lt;left val=&quot;516&quot;/&gt;&lt;top val=&quot;500&quot;/&gt;&lt;width val=&quot;169&quot;/&gt;&lt;height val=&quot;30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10.mp3"/>
  <p:tag name="PPSNARRATION" val="10,2105813095,E:\Compétences elearning\compétences def\Compétences neuro DEF_\Tyvaert Louise\Tyvaert coursCENphasesoccleEEG_LT_pptx\Media.ppcx"/>
  <p:tag name="HTML_SHAPEINFO" val="&lt;SlideThumbPath val=&quot;Slide10.PNG&quot;/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3A7C8512-F5D3-49A6-9755-CE47B7BF85D8}_10.png&quot;/&gt;&lt;left val=&quot;28&quot;/&gt;&lt;top val=&quot;15&quot;/&gt;&lt;width val=&quot;649&quot;/&gt;&lt;height val=&quot;99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0048E22E-36AD-4110-9A77-C3BD64E75CF4}_10.png&quot;/&gt;&lt;left val=&quot;36&quot;/&gt;&lt;top val=&quot;500&quot;/&gt;&lt;width val=&quot;169&quot;/&gt;&lt;height val=&quot;30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C5A1FD1F-EF81-41F6-8683-59E7D7D056EF}_10.png&quot;/&gt;&lt;left val=&quot;246&quot;/&gt;&lt;top val=&quot;500&quot;/&gt;&lt;width val=&quot;229&quot;/&gt;&lt;height val=&quot;30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DF568FB7-49F3-44EC-95E4-321C68672DDA}_10.png&quot;/&gt;&lt;left val=&quot;516&quot;/&gt;&lt;top val=&quot;500&quot;/&gt;&lt;width val=&quot;169&quot;/&gt;&lt;height val=&quot;30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1&quot;/&gt;&lt;lineCharCount val=&quot;22&quot;/&gt;&lt;lineCharCount val=&quot;1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D563242A-0444-4D0E-BF77-CE914D89C6F8}_10.png&quot;/&gt;&lt;left val=&quot;252&quot;/&gt;&lt;top val=&quot;102&quot;/&gt;&lt;width val=&quot;188&quot;/&gt;&lt;height val=&quot;82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470FB389-B853-4A47-A8F1-99ACABEC957B}_10.png&quot;/&gt;&lt;left val=&quot;230&quot;/&gt;&lt;top val=&quot;333&quot;/&gt;&lt;width val=&quot;244&quot;/&gt;&lt;height val=&quot;39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4DA42426-FD6A-4733-B73D-97E670ADFE88}_10.png&quot;/&gt;&lt;left val=&quot;458&quot;/&gt;&lt;top val=&quot;182&quot;/&gt;&lt;width val=&quot;199&quot;/&gt;&lt;height val=&quot;39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2&quot;/&gt;&lt;lineCharCount val=&quot;3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D9F68ECD-2EDE-4A4C-96C2-BC7C00A996EA}_10.png&quot;/&gt;&lt;left val=&quot;458&quot;/&gt;&lt;top val=&quot;219&quot;/&gt;&lt;width val=&quot;238&quot;/&gt;&lt;height val=&quot;48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27A4E4A4-C69B-4DCF-987A-B42628DF0ADA}_10.png&quot;/&gt;&lt;left val=&quot;36&quot;/&gt;&lt;top val=&quot;123&quot;/&gt;&lt;width val=&quot;154&quot;/&gt;&lt;height val=&quot;39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5&quot;/&gt;&lt;lineCharCount val=&quot;9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EF1E3EFC-1DAB-4E52-B3AE-C00F79D458E9}_10.png&quot;/&gt;&lt;left val=&quot;36&quot;/&gt;&lt;top val=&quot;157&quot;/&gt;&lt;width val=&quot;159&quot;/&gt;&lt;height val=&quot;82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E299C68C-CC20-4A6E-A87D-AE93FC186266}_10.png&quot;/&gt;&lt;left val=&quot;75&quot;/&gt;&lt;top val=&quot;373&quot;/&gt;&lt;width val=&quot;73&quot;/&gt;&lt;height val=&quot;43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47429CFD-C63C-46DC-99F3-9AE29F58DD52}_10.png&quot;/&gt;&lt;left val=&quot;74&quot;/&gt;&lt;top val=&quot;428&quot;/&gt;&lt;width val=&quot;70&quot;/&gt;&lt;height val=&quot;34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0F9D1E49-ADD1-4793-B392-F76ECA6C5E5F}_10.png&quot;/&gt;&lt;left val=&quot;34&quot;/&gt;&lt;top val=&quot;460&quot;/&gt;&lt;width val=&quot;157&quot;/&gt;&lt;height val=&quot;34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88F67EC8-26C1-4E6A-B7CC-2164BD9519F9}_10.png&quot;/&gt;&lt;left val=&quot;84&quot;/&gt;&lt;top val=&quot;235&quot;/&gt;&lt;width val=&quot;53&quot;/&gt;&lt;height val=&quot;39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71CAC419-6CF7-4A88-9AFD-A082EA143DA6}_10.png&quot;/&gt;&lt;left val=&quot;69&quot;/&gt;&lt;top val=&quot;266&quot;/&gt;&lt;width val=&quot;83&quot;/&gt;&lt;height val=&quot;39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9&quot;/&gt;&lt;lineCharCount val=&quot;16&quot;/&gt;&lt;lineCharCount val=&quot;17&quot;/&gt;&lt;lineCharCount val=&quot;17&quot;/&gt;&lt;lineCharCount val=&quot;16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1F8E6E0D-5AEA-4E16-ABF9-558777F657E9}_10.png&quot;/&gt;&lt;left val=&quot;210&quot;/&gt;&lt;top val=&quot;368&quot;/&gt;&lt;width val=&quot;299&quot;/&gt;&lt;height val=&quot;3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43F11B7D-B1BD-4175-9D6B-25B079320104}_10.png&quot;/&gt;&lt;left val=&quot;521&quot;/&gt;&lt;top val=&quot;383&quot;/&gt;&lt;width val=&quot;101&quot;/&gt;&lt;height val=&quot;73&quot;/&gt;&lt;hasText val=&quot;1&quot;/&gt;&lt;/Image&gt;&lt;/ThreeDShape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11.mp3"/>
  <p:tag name="PPSNARRATION" val="11,2105813095,E:\Compétences elearning\compétences def\Compétences neuro DEF_\Tyvaert Louise\Tyvaert coursCENphasesoccleEEG_LT_pptx\Media.ppcx"/>
  <p:tag name="HTML_SHAPEINFO" val="&lt;SlideThumbPath val=&quot;Slide11.PNG&quot;/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B9995E33-AEB9-45FC-BE5C-7B086DA12B00}_11.png&quot;/&gt;&lt;left val=&quot;36&quot;/&gt;&lt;top val=&quot;21&quot;/&gt;&lt;width val=&quot;649&quot;/&gt;&lt;height val=&quot;99&quot;/&gt;&lt;hasText val=&quot;1&quot;/&gt;&lt;/Image&gt;&lt;/ThreeDShape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1&quot;/&gt;&lt;lineCharCount val=&quot;50&quot;/&gt;&lt;lineCharCount val=&quot;1&quot;/&gt;&lt;lineCharCount val=&quot;63&quot;/&gt;&lt;lineCharCount val=&quot;13&quot;/&gt;&lt;lineCharCount val=&quot;1&quot;/&gt;&lt;lineCharCount val=&quot;71&quot;/&gt;&lt;lineCharCount val=&quot;11&quot;/&gt;&lt;lineCharCount val=&quot;12&quot;/&gt;&lt;lineCharCount val=&quot;11&quot;/&gt;&lt;lineChar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803760A2-F62F-429F-B4B8-5C7E55C75CF9}_11.png&quot;/&gt;&lt;left val=&quot;10&quot;/&gt;&lt;top val=&quot;124&quot;/&gt;&lt;width val=&quot;691&quot;/&gt;&lt;height val=&quot;361&quot;/&gt;&lt;hasText val=&quot;1&quot;/&gt;&lt;/Image&gt;&lt;/ThreeDShape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10FB2E44-5F47-434E-8DFF-DC25B1669C2D}_11.png&quot;/&gt;&lt;left val=&quot;36&quot;/&gt;&lt;top val=&quot;500&quot;/&gt;&lt;width val=&quot;169&quot;/&gt;&lt;height val=&quot;30&quot;/&gt;&lt;hasText val=&quot;1&quot;/&gt;&lt;/Image&gt;&lt;/ThreeDShape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8CA8E9DB-EA07-48E8-A58D-22CF52F92AD4}_11.png&quot;/&gt;&lt;left val=&quot;246&quot;/&gt;&lt;top val=&quot;500&quot;/&gt;&lt;width val=&quot;229&quot;/&gt;&lt;height val=&quot;30&quot;/&gt;&lt;hasText val=&quot;1&quot;/&gt;&lt;/Image&gt;&lt;/ThreeDShape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887678EF-5510-44D5-B0A3-B58EC1390383}_11.png&quot;/&gt;&lt;left val=&quot;516&quot;/&gt;&lt;top val=&quot;500&quot;/&gt;&lt;width val=&quot;169&quot;/&gt;&lt;height val=&quot;30&quot;/&gt;&lt;hasText val=&quot;1&quot;/&gt;&lt;/Image&gt;&lt;/ThreeDShape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12.mp3"/>
  <p:tag name="PPSNARRATION" val="12,2105813095,E:\Compétences elearning\compétences def\Compétences neuro DEF_\Tyvaert Louise\Tyvaert coursCENphasesoccleEEG_LT_pptx\Media.ppcx"/>
  <p:tag name="HTML_SHAPEINFO" val="&lt;SlideThumbPath val=&quot;Slide12.PNG&quot;/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8C01D53B-EC71-4029-9B9B-92716BAB00F6}_12.png&quot;/&gt;&lt;left val=&quot;18&quot;/&gt;&lt;top val=&quot;33&quot;/&gt;&lt;width val=&quot;666&quot;/&gt;&lt;height val=&quot;88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7&quot;/&gt;&lt;lineCharCount val=&quot;5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56441285-4C38-46D7-8CE8-84E041C445A1}_12.png&quot;/&gt;&lt;left val=&quot;30&quot;/&gt;&lt;top val=&quot;98&quot;/&gt;&lt;width val=&quot;652&quot;/&gt;&lt;height val=&quot;412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13.mp3"/>
  <p:tag name="PPSNARRATION" val="13,2105813095,E:\Compétences elearning\compétences def\Compétences neuro DEF_\Tyvaert Louise\Tyvaert coursCENphasesoccleEEG_LT_pptx\Media.ppcx"/>
  <p:tag name="HTML_SHAPEINFO" val="&lt;SlideThumbPath val=&quot;Slide13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F8345868-4F60-41D1-89F8-4C937E3BA5FF}_13.png&quot;/&gt;&lt;left val=&quot;18&quot;/&gt;&lt;top val=&quot;33&quot;/&gt;&lt;width val=&quot;666&quot;/&gt;&lt;height val=&quot;88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2&quot;/&gt;&lt;lineCharCount val=&quot;35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A5BDB8CA-3321-4452-B842-AB5CA9D7C036}_13.png&quot;/&gt;&lt;left val=&quot;31&quot;/&gt;&lt;top val=&quot;98&quot;/&gt;&lt;width val=&quot;658&quot;/&gt;&lt;height val=&quot;412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14.mp3"/>
  <p:tag name="PPSNARRATION" val="14,2105813095,E:\Compétences elearning\compétences def\Compétences neuro DEF_\Tyvaert Louise\Tyvaert coursCENphasesoccleEEG_LT_pptx\Media.ppcx"/>
  <p:tag name="HTML_SHAPEINFO" val="&lt;SlideThumbPath val=&quot;Slide14.PNG&quot;/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0E46A4BF-51F4-46F6-B5F6-9BD3F9E889B9}_14.png&quot;/&gt;&lt;left val=&quot;3&quot;/&gt;&lt;top val=&quot;-9&quot;/&gt;&lt;width val=&quot;665&quot;/&gt;&lt;height val=&quot;88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3&quot;/&gt;&lt;lineCharCount val=&quot;24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1E22AB8D-6926-4B9A-91FF-AA95FBF7FB65}_14.png&quot;/&gt;&lt;left val=&quot;14&quot;/&gt;&lt;top val=&quot;63&quot;/&gt;&lt;width val=&quot;653&quot;/&gt;&lt;height val=&quot;412&quot;/&gt;&lt;hasText val=&quot;1&quot;/&gt;&lt;/Image&gt;&lt;/ThreeDShape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15.mp3"/>
  <p:tag name="PPSNARRATION" val="15,2105813095,E:\Compétences elearning\compétences def\Compétences neuro DEF_\Tyvaert Louise\Tyvaert coursCENphasesoccleEEG_LT_pptx\Media.ppcx"/>
  <p:tag name="HTML_SHAPEINFO" val="&lt;SlideThumbPath val=&quot;Slide15.PNG&quot;/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35E10AB4-F618-4307-B6F9-D366272BE26A}_15.png&quot;/&gt;&lt;left val=&quot;36&quot;/&gt;&lt;top val=&quot;21&quot;/&gt;&lt;width val=&quot;649&quot;/&gt;&lt;height val=&quot;99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50&quot;/&gt;&lt;lineCharCount val=&quot;1&quot;/&gt;&lt;lineCharCount val=&quot;10&quot;/&gt;&lt;lineCharCount val=&quot;1&quot;/&gt;&lt;lineCharCount val=&quot;26&quot;/&gt;&lt;lineCharCount val=&quot;45&quot;/&gt;&lt;lineCharCount val=&quot;1&quot;/&gt;&lt;lineCharCount val=&quot;26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73F32055-CE8B-4397-B57F-722543D73CCC}_15.png&quot;/&gt;&lt;left val=&quot;10&quot;/&gt;&lt;top val=&quot;121&quot;/&gt;&lt;width val=&quot;710&quot;/&gt;&lt;height val=&quot;361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98E62489-9FF1-4F5C-AA6E-5296A45919EC}_15.png&quot;/&gt;&lt;left val=&quot;36&quot;/&gt;&lt;top val=&quot;500&quot;/&gt;&lt;width val=&quot;169&quot;/&gt;&lt;height val=&quot;30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0622BD33-B42A-4B52-9B09-243628DD5384}_15.png&quot;/&gt;&lt;left val=&quot;246&quot;/&gt;&lt;top val=&quot;500&quot;/&gt;&lt;width val=&quot;229&quot;/&gt;&lt;height val=&quot;3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54B15B72-39FC-4602-B3B1-29457940F65F}_15.png&quot;/&gt;&lt;left val=&quot;516&quot;/&gt;&lt;top val=&quot;500&quot;/&gt;&lt;width val=&quot;169&quot;/&gt;&lt;height val=&quot;3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16.mp3"/>
  <p:tag name="PPSNARRATION" val="16,2105813095,E:\Compétences elearning\compétences def\Compétences neuro DEF_\Tyvaert Louise\Tyvaert coursCENphasesoccleEEG_LT_pptx\Media.ppcx"/>
  <p:tag name="HTML_SHAPEINFO" val="&lt;SlideThumbPath val=&quot;Slide16.PNG&quot;/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01A42338-AFEF-4582-A306-E4642EC5D094}_16.png&quot;/&gt;&lt;left val=&quot;36&quot;/&gt;&lt;top val=&quot;500&quot;/&gt;&lt;width val=&quot;169&quot;/&gt;&lt;height val=&quot;30&quot;/&gt;&lt;hasText val=&quot;1&quot;/&gt;&lt;/Image&gt;&lt;/ThreeDShape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B402AE77-1812-4152-A2CF-06DD72D72425}_16.png&quot;/&gt;&lt;left val=&quot;246&quot;/&gt;&lt;top val=&quot;500&quot;/&gt;&lt;width val=&quot;229&quot;/&gt;&lt;height val=&quot;30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48E5F017-6ACD-466D-99B8-C10DFDE9CBC6}_16.png&quot;/&gt;&lt;left val=&quot;516&quot;/&gt;&lt;top val=&quot;500&quot;/&gt;&lt;width val=&quot;169&quot;/&gt;&lt;height val=&quot;30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BA13FE76-4F33-42E3-9B59-D74F5D0D53D4}_16.png&quot;/&gt;&lt;left val=&quot;36&quot;/&gt;&lt;top val=&quot;21&quot;/&gt;&lt;width val=&quot;649&quot;/&gt;&lt;height val=&quot;99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50&quot;/&gt;&lt;lineCharCount val=&quot;1&quot;/&gt;&lt;lineCharCount val=&quot;12&quot;/&gt;&lt;lineCharCount val=&quot;1&quot;/&gt;&lt;lineCharCount val=&quot;31&quot;/&gt;&lt;lineCharCount val=&quot;64&quot;/&gt;&lt;lineCharCount val=&quot;42&quot;/&gt;&lt;lineCharCount val=&quot;53&quot;/&gt;&lt;lineCharCount val=&quot;3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9D8B1420-560B-4AED-A312-5F4B8D8B5F49}_16.png&quot;/&gt;&lt;left val=&quot;26&quot;/&gt;&lt;top val=&quot;124&quot;/&gt;&lt;width val=&quot;711&quot;/&gt;&lt;height val=&quot;361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  <p:tag name="PPSNARRATIONPROPS" val="E:\Compétences elearning\compétences def\Compétences neuro DEF_\Tyvaert Louise\Tyvaert coursCENphasesoccleEEG_LT\ppt\son tyvaert\media17.mp3"/>
  <p:tag name="PPSNARRATION" val="17,2105813095,E:\Compétences elearning\compétences def\Compétences neuro DEF_\Tyvaert Louise\Tyvaert coursCENphasesoccleEEG_LT_pptx\Media.ppcx"/>
  <p:tag name="HTML_SHAPEINFO" val="&lt;SlideThumbPath val=&quot;Slide17.PNG&quot;/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A620D9FA-22A1-4ED1-A09E-718DA8BFF43A}_17.png&quot;/&gt;&lt;left val=&quot;36&quot;/&gt;&lt;top val=&quot;500&quot;/&gt;&lt;width val=&quot;169&quot;/&gt;&lt;height val=&quot;30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C1A9A108-96E1-4A0F-A41B-07F89387DBEE}_17.png&quot;/&gt;&lt;left val=&quot;246&quot;/&gt;&lt;top val=&quot;500&quot;/&gt;&lt;width val=&quot;229&quot;/&gt;&lt;height val=&quot;3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82C8B5AB-D19F-4183-87E1-96887E0F0212}_17.png&quot;/&gt;&lt;left val=&quot;516&quot;/&gt;&lt;top val=&quot;500&quot;/&gt;&lt;width val=&quot;169&quot;/&gt;&lt;height val=&quot;30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16106F67-F981-4CD0-BB41-9758961A9FB1}_17.png&quot;/&gt;&lt;left val=&quot;36&quot;/&gt;&lt;top val=&quot;21&quot;/&gt;&lt;width val=&quot;649&quot;/&gt;&lt;height val=&quot;99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7&quot;/&gt;&lt;lineCharCount val=&quot;50&quot;/&gt;&lt;lineCharCount val=&quot;12&quot;/&gt;&lt;lineCharCount val=&quot;1&quot;/&gt;&lt;lineCharCount val=&quot;19&quot;/&gt;&lt;lineCharCount val=&quot;1&quot;/&gt;&lt;lineCharCount val=&quot;73&quot;/&gt;&lt;lineCharCount val=&quot;1&quot;/&gt;&lt;lineCharCount val=&quot;58&quot;/&gt;&lt;lineCharCount val=&quot;14&quot;/&gt;&lt;lineCharCount val=&quot;14&quot;/&gt;&lt;lineCharCount val=&quot;1&quot;/&gt;&lt;lineCharCount val=&quot;52&quot;/&gt;&lt;lineCharCount val=&quot;48&quot;/&gt;&lt;lineCharCount val=&quot;66&quot;/&gt;&lt;lineCharCount val=&quot;1&quot;/&gt;&lt;lineCharCount val=&quot;37&quot;/&gt;&lt;lineCharCount val=&quot;36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642E9823-DB6F-4B89-8B46-E31B01E2C241}_17.png&quot;/&gt;&lt;left val=&quot;21&quot;/&gt;&lt;top val=&quot;97&quot;/&gt;&lt;width val=&quot;711&quot;/&gt;&lt;height val=&quot;433&quot;/&gt;&lt;hasText val=&quot;1&quot;/&gt;&lt;/Image&gt;&lt;/ThreeDShape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37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69EF8AA6-660F-4F66-A62D-DB3F8EE97A7F}_17.png&quot;/&gt;&lt;left val=&quot;324&quot;/&gt;&lt;top val=&quot;148&quot;/&gt;&lt;width val=&quot;361&quot;/&gt;&lt;height val=&quot;61&quot;/&gt;&lt;hasText val=&quot;1&quot;/&gt;&lt;/Image&gt;&lt;/ThreeDShape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8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DE82A175-8392-4147-AA1B-5FDD720E8BA3}_17.png&quot;/&gt;&lt;left val=&quot;275&quot;/&gt;&lt;top val=&quot;491&quot;/&gt;&lt;width val=&quot;562&quot;/&gt;&lt;height val=&quot;22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18.mp3"/>
  <p:tag name="PPSNARRATION" val="18,2105813095,E:\Compétences elearning\compétences def\Compétences neuro DEF_\Tyvaert Louise\Tyvaert coursCENphasesoccleEEG_LT_pptx\Media.ppcx"/>
  <p:tag name="HTML_SHAPEINFO" val="&lt;SlideThumbPath val=&quot;Slide18.PNG&quot;/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C6EAB6A8-E013-4A41-BF67-570E1A26684E}_18.png&quot;/&gt;&lt;left val=&quot;36&quot;/&gt;&lt;top val=&quot;500&quot;/&gt;&lt;width val=&quot;169&quot;/&gt;&lt;height val=&quot;30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FC529D49-7636-454E-8B02-3C4CDB18C150}_18.png&quot;/&gt;&lt;left val=&quot;246&quot;/&gt;&lt;top val=&quot;500&quot;/&gt;&lt;width val=&quot;229&quot;/&gt;&lt;height val=&quot;30&quot;/&gt;&lt;hasText val=&quot;1&quot;/&gt;&lt;/Image&gt;&lt;/ThreeDShape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A2CB9F63-38A9-46BC-BEA0-2E99FF99EA28}_18.png&quot;/&gt;&lt;left val=&quot;516&quot;/&gt;&lt;top val=&quot;500&quot;/&gt;&lt;width val=&quot;169&quot;/&gt;&lt;height val=&quot;30&quot;/&gt;&lt;hasText val=&quot;1&quot;/&gt;&lt;/Image&gt;&lt;/ThreeDShape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73817C3F-E971-4419-9A75-96DB0969EA9B}_18.png&quot;/&gt;&lt;left val=&quot;36&quot;/&gt;&lt;top val=&quot;21&quot;/&gt;&lt;width val=&quot;649&quot;/&gt;&lt;height val=&quot;99&quot;/&gt;&lt;hasText val=&quot;1&quot;/&gt;&lt;/Image&gt;&lt;/ThreeDShape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50&quot;/&gt;&lt;lineCharCount val=&quot;1&quot;/&gt;&lt;lineCharCount val=&quot;50&quot;/&gt;&lt;lineCharCount val=&quot;10&quot;/&gt;&lt;lineCharCount val=&quot;26&quot;/&gt;&lt;lineCharCount val=&quot;36&quot;/&gt;&lt;lineCharCount val=&quot;8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27D78B24-9234-4959-8AC3-831B013DB8D8}_18.png&quot;/&gt;&lt;left val=&quot;26&quot;/&gt;&lt;top val=&quot;124&quot;/&gt;&lt;width val=&quot;669&quot;/&gt;&lt;height val=&quot;361&quot;/&gt;&lt;hasText val=&quot;1&quot;/&gt;&lt;/Image&gt;&lt;/ThreeDShape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19.mp3"/>
  <p:tag name="PPSNARRATION" val="19,2105813095,E:\Compétences elearning\compétences def\Compétences neuro DEF_\Tyvaert Louise\Tyvaert coursCENphasesoccleEEG_LT_pptx\Media.ppcx"/>
  <p:tag name="HTML_SHAPEINFO" val="&lt;SlideThumbPath val=&quot;Slide19.PNG&quot;/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F0838952-FF8F-4C67-BA33-AF5B977EA51E}_19.png&quot;/&gt;&lt;left val=&quot;-9&quot;/&gt;&lt;top val=&quot;-3&quot;/&gt;&lt;width val=&quot;666&quot;/&gt;&lt;height val=&quot;88&quot;/&gt;&lt;hasText val=&quot;1&quot;/&gt;&lt;/Image&gt;&lt;/ThreeDShape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45A7F5A8-ABBE-42AC-92C4-F2E526ABABE1}_19.png&quot;/&gt;&lt;left val=&quot;3&quot;/&gt;&lt;top val=&quot;57&quot;/&gt;&lt;width val=&quot;652&quot;/&gt;&lt;height val=&quot;412&quot;/&gt;&lt;hasText val=&quot;1&quot;/&gt;&lt;/Image&gt;&lt;/ThreeDShape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20.mp3"/>
  <p:tag name="PPSNARRATION" val="20,2105813095,E:\Compétences elearning\compétences def\Compétences neuro DEF_\Tyvaert Louise\Tyvaert coursCENphasesoccleEEG_LT_pptx\Media.ppcx"/>
  <p:tag name="HTML_SHAPEINFO" val="&lt;SlideThumbPath val=&quot;Slide20.PNG&quot;/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80387BBB-8831-4FF3-A427-96B0F969192E}_20.png&quot;/&gt;&lt;left val=&quot;-9&quot;/&gt;&lt;top val=&quot;-3&quot;/&gt;&lt;width val=&quot;666&quot;/&gt;&lt;height val=&quot;88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2A582B5D-8BAE-4154-9DA9-127DAD9986EA}_20.png&quot;/&gt;&lt;left val=&quot;11&quot;/&gt;&lt;top val=&quot;69&quot;/&gt;&lt;width val=&quot;652&quot;/&gt;&lt;height val=&quot;412&quot;/&gt;&lt;hasText val=&quot;1&quot;/&gt;&lt;/Image&gt;&lt;/ThreeDShape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38B82848-5750-44EE-B5F3-91BC97863FBA}_20.png&quot;/&gt;&lt;left val=&quot;12&quot;/&gt;&lt;top val=&quot;501&quot;/&gt;&lt;width val=&quot;197&quot;/&gt;&lt;height val=&quot;39&quot;/&gt;&lt;hasText val=&quot;1&quot;/&gt;&lt;/Image&gt;&lt;/ThreeDShape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21.mp3"/>
  <p:tag name="PPSNARRATION" val="21,2105813095,E:\Compétences elearning\compétences def\Compétences neuro DEF_\Tyvaert Louise\Tyvaert coursCENphasesoccleEEG_LT_pptx\Media.ppcx"/>
  <p:tag name="HTML_SHAPEINFO" val="&lt;SlideThumbPath val=&quot;Slide21.PNG&quot;/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0525A090-7BE8-480B-B738-F557202C0132}_21.png&quot;/&gt;&lt;left val=&quot;28&quot;/&gt;&lt;top val=&quot;15&quot;/&gt;&lt;width val=&quot;649&quot;/&gt;&lt;height val=&quot;99&quot;/&gt;&lt;hasText val=&quot;1&quot;/&gt;&lt;/Image&gt;&lt;/ThreeDShape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A2475FD8-7462-474F-A671-AED87C3C477F}_21.png&quot;/&gt;&lt;left val=&quot;36&quot;/&gt;&lt;top val=&quot;500&quot;/&gt;&lt;width val=&quot;169&quot;/&gt;&lt;height val=&quot;30&quot;/&gt;&lt;hasText val=&quot;1&quot;/&gt;&lt;/Image&gt;&lt;/ThreeDShape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32A37AD7-E29E-4DB4-8B93-202E40B0E448}_21.png&quot;/&gt;&lt;left val=&quot;246&quot;/&gt;&lt;top val=&quot;500&quot;/&gt;&lt;width val=&quot;229&quot;/&gt;&lt;height val=&quot;3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06C940EF-9469-40B7-916E-BDB7D34411AA}_21.png&quot;/&gt;&lt;left val=&quot;516&quot;/&gt;&lt;top val=&quot;500&quot;/&gt;&lt;width val=&quot;169&quot;/&gt;&lt;height val=&quot;30&quot;/&gt;&lt;hasText val=&quot;1&quot;/&gt;&lt;/Image&gt;&lt;/ThreeDShape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1&quot;/&gt;&lt;lineCharCount val=&quot;22&quot;/&gt;&lt;lineCharCount val=&quot;1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75D6033B-0F4B-43A8-8237-F04E8E035735}_21.png&quot;/&gt;&lt;left val=&quot;252&quot;/&gt;&lt;top val=&quot;102&quot;/&gt;&lt;width val=&quot;188&quot;/&gt;&lt;height val=&quot;82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9A2AE911-6033-4CBD-B686-0CAB2D8CB7A6}_21.png&quot;/&gt;&lt;left val=&quot;230&quot;/&gt;&lt;top val=&quot;333&quot;/&gt;&lt;width val=&quot;244&quot;/&gt;&lt;height val=&quot;39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68CBC590-33E6-4170-9438-39114EFC634C}_21.png&quot;/&gt;&lt;left val=&quot;458&quot;/&gt;&lt;top val=&quot;182&quot;/&gt;&lt;width val=&quot;199&quot;/&gt;&lt;height val=&quot;39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2&quot;/&gt;&lt;lineCharCount val=&quot;3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CF2F659A-8E9F-467C-A261-06B90AD81D5B}_21.png&quot;/&gt;&lt;left val=&quot;458&quot;/&gt;&lt;top val=&quot;219&quot;/&gt;&lt;width val=&quot;238&quot;/&gt;&lt;height val=&quot;48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B9E5C6C3-E838-412F-8606-37357179A32B}_21.png&quot;/&gt;&lt;left val=&quot;36&quot;/&gt;&lt;top val=&quot;123&quot;/&gt;&lt;width val=&quot;154&quot;/&gt;&lt;height val=&quot;39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5&quot;/&gt;&lt;lineCharCount val=&quot;9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E73E2581-D583-4AA1-91A0-1F93CE99CD8F}_21.png&quot;/&gt;&lt;left val=&quot;36&quot;/&gt;&lt;top val=&quot;157&quot;/&gt;&lt;width val=&quot;159&quot;/&gt;&lt;height val=&quot;82&quot;/&gt;&lt;hasText val=&quot;1&quot;/&gt;&lt;/Image&gt;&lt;/ThreeDShape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C7B40599-ED3A-44F8-8F06-06C19B1D24F5}_21.png&quot;/&gt;&lt;left val=&quot;75&quot;/&gt;&lt;top val=&quot;373&quot;/&gt;&lt;width val=&quot;73&quot;/&gt;&lt;height val=&quot;43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13EBD45C-5EF4-463F-8B24-2226468855EC}_21.png&quot;/&gt;&lt;left val=&quot;74&quot;/&gt;&lt;top val=&quot;428&quot;/&gt;&lt;width val=&quot;70&quot;/&gt;&lt;height val=&quot;34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6E036C55-49BC-401A-899F-76F41B2AE200}_21.png&quot;/&gt;&lt;left val=&quot;34&quot;/&gt;&lt;top val=&quot;460&quot;/&gt;&lt;width val=&quot;157&quot;/&gt;&lt;height val=&quot;34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5F923105-BA30-49AF-ACF6-9D52A5478BBF}_21.png&quot;/&gt;&lt;left val=&quot;84&quot;/&gt;&lt;top val=&quot;235&quot;/&gt;&lt;width val=&quot;53&quot;/&gt;&lt;height val=&quot;3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2C7C1B1E-216B-48D2-9A1D-C2D757548C0B}_21.png&quot;/&gt;&lt;left val=&quot;69&quot;/&gt;&lt;top val=&quot;266&quot;/&gt;&lt;width val=&quot;83&quot;/&gt;&lt;height val=&quot;39&quot;/&gt;&lt;hasText val=&quot;1&quot;/&gt;&lt;/Image&gt;&lt;/ThreeDShape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1B06F44E-0ABF-4D2D-9B57-2AF6BD944166}_21.png&quot;/&gt;&lt;left val=&quot;252&quot;/&gt;&lt;top val=&quot;413&quot;/&gt;&lt;width val=&quot;216&quot;/&gt;&lt;height val=&quot;61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4348E06A-06AE-480D-90B8-F42F8D4E4302}_21.png&quot;/&gt;&lt;left val=&quot;210&quot;/&gt;&lt;top val=&quot;368&quot;/&gt;&lt;width val=&quot;299&quot;/&gt;&lt;height val=&quot;39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3933B55B-9FB1-4903-89F1-A78079791170}_21.png&quot;/&gt;&lt;left val=&quot;521&quot;/&gt;&lt;top val=&quot;383&quot;/&gt;&lt;width val=&quot;101&quot;/&gt;&lt;height val=&quot;73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22.mp3"/>
  <p:tag name="PPSNARRATION" val="22,2105813095,E:\Compétences elearning\compétences def\Compétences neuro DEF_\Tyvaert Louise\Tyvaert coursCENphasesoccleEEG_LT_pptx\Media.ppcx"/>
  <p:tag name="HTML_SHAPEINFO" val="&lt;SlideThumbPath val=&quot;Slide22.PNG&quot;/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DCDD667F-8AD5-4D42-A6C5-DDF7D5473C27}_22.png&quot;/&gt;&lt;left val=&quot;36&quot;/&gt;&lt;top val=&quot;21&quot;/&gt;&lt;width val=&quot;710&quot;/&gt;&lt;height val=&quot;99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4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C4B6530D-7047-473F-868A-96B5F3A598F2}_22.png&quot;/&gt;&lt;left val=&quot;592&quot;/&gt;&lt;top val=&quot;411&quot;/&gt;&lt;width val=&quot;114&quot;/&gt;&lt;height val=&quot;114&quot;/&gt;&lt;hasText val=&quot;1&quot;/&gt;&lt;/Image&gt;&lt;/ThreeDShape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1&quot;/&gt;&lt;lineCharCount val=&quot;40&quot;/&gt;&lt;lineCharCount val=&quot;25&quot;/&gt;&lt;lineCharCount val=&quot;64&quot;/&gt;&lt;lineCharCount val=&quot;27&quot;/&gt;&lt;lineCharCount val=&quot;65&quot;/&gt;&lt;lineCharCount val=&quot;59&quot;/&gt;&lt;lineCharCount val=&quot;27&quot;/&gt;&lt;lineCharCount val=&quot;21&quot;/&gt;&lt;lineCharCount val=&quot;31&quot;/&gt;&lt;lineCharCount val=&quot;34&quot;/&gt;&lt;lineCharCount val=&quot;49&quot;/&gt;&lt;lineCharCount val=&quot;5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91411A61-52AB-447A-A0DA-74F43E1CD881}_22.png&quot;/&gt;&lt;left val=&quot;0&quot;/&gt;&lt;top val=&quot;99&quot;/&gt;&lt;width val=&quot;685&quot;/&gt;&lt;height val=&quot;364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1&quot;/&gt;&lt;lineCharCount val=&quot;1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2E70F22A-5367-4545-B6FF-734EAAABBF10}_22.png&quot;/&gt;&lt;left val=&quot;24&quot;/&gt;&lt;top val=&quot;460&quot;/&gt;&lt;width val=&quot;685&quot;/&gt;&lt;height val=&quot;67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23.mp3"/>
  <p:tag name="PPSNARRATION" val="23,2105813095,E:\Compétences elearning\compétences def\Compétences neuro DEF_\Tyvaert Louise\Tyvaert coursCENphasesoccleEEG_LT_pptx\Media.ppcx"/>
  <p:tag name="HTML_SHAPEINFO" val="&lt;SlideThumbPath val=&quot;Slide23.PNG&quot;/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EDCD930C-864F-4017-A5E5-E6760E95ABB3}_23.png&quot;/&gt;&lt;left val=&quot;36&quot;/&gt;&lt;top val=&quot;21&quot;/&gt;&lt;width val=&quot;649&quot;/&gt;&lt;height val=&quot;99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43&quot;/&gt;&lt;lineCharCount val=&quot;22&quot;/&gt;&lt;lineCharCount val=&quot;1&quot;/&gt;&lt;lineCharCount val=&quot;39&quot;/&gt;&lt;lineCharCount val=&quot;30&quot;/&gt;&lt;lineCharCount val=&quot;48&quot;/&gt;&lt;lineCharCount val=&quot;34&quot;/&gt;&lt;lineCharCount val=&quot;1&quot;/&gt;&lt;lineCharCount val=&quot;33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F819A967-5A42-4762-9858-D74A5EDC36AD}_23.png&quot;/&gt;&lt;left val=&quot;26&quot;/&gt;&lt;top val=&quot;117&quot;/&gt;&lt;width val=&quot;658&quot;/&gt;&lt;height val=&quot;373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1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14F53B52-892A-4474-BF25-FFD9B8CEABA9}_23.png&quot;/&gt;&lt;left val=&quot;36&quot;/&gt;&lt;top val=&quot;500&quot;/&gt;&lt;width val=&quot;169&quot;/&gt;&lt;height val=&quot;30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E270B5D4-CB20-417B-AC79-0302BD7F4D99}_23.png&quot;/&gt;&lt;left val=&quot;246&quot;/&gt;&lt;top val=&quot;500&quot;/&gt;&lt;width val=&quot;229&quot;/&gt;&lt;height val=&quot;30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2BB89B6C-F3BA-4B11-9ADB-24A6AF8E6C42}_23.png&quot;/&gt;&lt;left val=&quot;516&quot;/&gt;&lt;top val=&quot;500&quot;/&gt;&lt;width val=&quot;169&quot;/&gt;&lt;height val=&quot;30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24.mp3"/>
  <p:tag name="PPSNARRATION" val="24,2105813095,E:\Compétences elearning\compétences def\Compétences neuro DEF_\Tyvaert Louise\Tyvaert coursCENphasesoccleEEG_LT_pptx\Media.ppcx"/>
  <p:tag name="HTML_SHAPEINFO" val="&lt;SlideThumbPath val=&quot;Slide24.PNG&quot;/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8CA293F0-32AE-44C2-AC88-BD98FCC3AFD7}_24.png&quot;/&gt;&lt;left val=&quot;36&quot;/&gt;&lt;top val=&quot;21&quot;/&gt;&lt;width val=&quot;649&quot;/&gt;&lt;height val=&quot;99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13&quot;/&gt;&lt;lineCharCount val=&quot;55&quot;/&gt;&lt;lineCharCount val=&quot;60&quot;/&gt;&lt;lineCharCount val=&quot;57&quot;/&gt;&lt;lineCharCount val=&quot;10&quot;/&gt;&lt;lineCharCount val=&quot;1&quot;/&gt;&lt;lineCharCount val=&quot;4&quot;/&gt;&lt;lineCharCount val=&quot;41&quot;/&gt;&lt;lineCharCount val=&quot;33&quot;/&gt;&lt;lineCharCount val=&quot;3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D5447C57-C036-4A2C-B096-24DAADD006DA}_24.png&quot;/&gt;&lt;left val=&quot;27&quot;/&gt;&lt;top val=&quot;118&quot;/&gt;&lt;width val=&quot;660&quot;/&gt;&lt;height val=&quot;364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BAE96739-1D95-4A1F-A737-FF597DDFE105}_24.png&quot;/&gt;&lt;left val=&quot;36&quot;/&gt;&lt;top val=&quot;500&quot;/&gt;&lt;width val=&quot;169&quot;/&gt;&lt;height val=&quot;30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3C2ABE7D-1049-40AB-ACDB-26508689E2D7}_24.png&quot;/&gt;&lt;left val=&quot;246&quot;/&gt;&lt;top val=&quot;500&quot;/&gt;&lt;width val=&quot;229&quot;/&gt;&lt;height val=&quot;3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10331255-1B1C-4D57-B275-24BA262EFA8A}_24.png&quot;/&gt;&lt;left val=&quot;516&quot;/&gt;&lt;top val=&quot;500&quot;/&gt;&lt;width val=&quot;169&quot;/&gt;&lt;height val=&quot;3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25.mp3"/>
  <p:tag name="PPSNARRATION" val="25,2105813095,E:\Compétences elearning\compétences def\Compétences neuro DEF_\Tyvaert Louise\Tyvaert coursCENphasesoccleEEG_LT_pptx\Media.ppcx"/>
  <p:tag name="HTML_SHAPEINFO" val="&lt;SlideThumbPath val=&quot;Slide25.PNG&quot;/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CC42EC9E-689C-4211-AE2D-CB7115C086F6}_25.png&quot;/&gt;&lt;left val=&quot;3&quot;/&gt;&lt;top val=&quot;-9&quot;/&gt;&lt;width val=&quot;665&quot;/&gt;&lt;height val=&quot;88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886A3369-F7AF-463E-8150-66E5B8DC4849}_25.png&quot;/&gt;&lt;left val=&quot;158&quot;/&gt;&lt;top val=&quot;23&quot;/&gt;&lt;width val=&quot;463&quot;/&gt;&lt;height val=&quot;39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26.mp3"/>
  <p:tag name="PPSNARRATION" val="26,2105813095,E:\Compétences elearning\compétences def\Compétences neuro DEF_\Tyvaert Louise\Tyvaert coursCENphasesoccleEEG_LT_pptx\Media.ppcx"/>
  <p:tag name="HTML_SHAPEINFO" val="&lt;SlideThumbPath val=&quot;Slide26.PNG&quot;/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3&quot;/&gt;&lt;lineCharCount val=&quot;15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BAAC8363-56AF-4837-99BE-03B9E82DC71A}_26.png&quot;/&gt;&lt;left val=&quot;118&quot;/&gt;&lt;top val=&quot;51&quot;/&gt;&lt;width val=&quot;514&quot;/&gt;&lt;height val=&quot;61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71524C22-8F4D-4DD8-810D-D24B263C3907}_26.png&quot;/&gt;&lt;left val=&quot;3&quot;/&gt;&lt;top val=&quot;-9&quot;/&gt;&lt;width val=&quot;665&quot;/&gt;&lt;height val=&quot;88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27.mp3"/>
  <p:tag name="PPSNARRATION" val="27,2105813095,E:\Compétences elearning\compétences def\Compétences neuro DEF_\Tyvaert Louise\Tyvaert coursCENphasesoccleEEG_LT_pptx\Media.ppcx"/>
  <p:tag name="HTML_SHAPEINFO" val="&lt;SlideThumbPath val=&quot;Slide27.PNG&quot;/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4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3C16AF1A-B885-43C9-8B8E-5FEF7B3EA5D9}_27.png&quot;/&gt;&lt;left val=&quot;25&quot;/&gt;&lt;top val=&quot;21&quot;/&gt;&lt;width val=&quot;670&quot;/&gt;&lt;height val=&quot;99&quot;/&gt;&lt;hasText val=&quot;1&quot;/&gt;&lt;/Image&gt;&lt;/ThreeDShape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24&quot;/&gt;&lt;lineCharCount val=&quot;41&quot;/&gt;&lt;lineCharCount val=&quot;1&quot;/&gt;&lt;lineCharCount val=&quot;27&quot;/&gt;&lt;lineCharCount val=&quot;51&quot;/&gt;&lt;lineCharCount val=&quot;37&quot;/&gt;&lt;lineCharCount val=&quot;20&quot;/&gt;&lt;lineCharCount val=&quot;1&quot;/&gt;&lt;lineCharCount val=&quot;28&quot;/&gt;&lt;lineCharCount val=&quot;66&quot;/&gt;&lt;lineChar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9EC924FF-CCA6-4B6B-9195-FFEE6B7F014F}_27.png&quot;/&gt;&lt;left val=&quot;24&quot;/&gt;&lt;top val=&quot;120&quot;/&gt;&lt;width val=&quot;660&quot;/&gt;&lt;height val=&quot;382&quot;/&gt;&lt;hasText val=&quot;1&quot;/&gt;&lt;/Image&gt;&lt;/ThreeDShape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5186270C-D494-4C1C-AE06-03EDFB80A2CA}_27.png&quot;/&gt;&lt;left val=&quot;36&quot;/&gt;&lt;top val=&quot;500&quot;/&gt;&lt;width val=&quot;169&quot;/&gt;&lt;height val=&quot;30&quot;/&gt;&lt;hasText val=&quot;1&quot;/&gt;&lt;/Image&gt;&lt;/ThreeDShape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565CBA38-2858-406F-B598-FE716801BE50}_27.png&quot;/&gt;&lt;left val=&quot;246&quot;/&gt;&lt;top val=&quot;500&quot;/&gt;&lt;width val=&quot;229&quot;/&gt;&lt;height val=&quot;30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9CBC6D75-F0EE-4E57-BB35-31022D7D3E47}_27.png&quot;/&gt;&lt;left val=&quot;516&quot;/&gt;&lt;top val=&quot;500&quot;/&gt;&lt;width val=&quot;169&quot;/&gt;&lt;height val=&quot;30&quot;/&gt;&lt;hasText val=&quot;1&quot;/&gt;&lt;/Image&gt;&lt;/ThreeDShape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28.mp3"/>
  <p:tag name="PPSNARRATION" val="28,2105813095,E:\Compétences elearning\compétences def\Compétences neuro DEF_\Tyvaert Louise\Tyvaert coursCENphasesoccleEEG_LT_pptx\Media.ppcx"/>
  <p:tag name="HTML_SHAPEINFO" val="&lt;SlideThumbPath val=&quot;Slide28.PNG&quot;/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CAFD892E-51A6-4513-8E98-2D643F0C02BA}_28.png&quot;/&gt;&lt;left val=&quot;36&quot;/&gt;&lt;top val=&quot;21&quot;/&gt;&lt;width val=&quot;649&quot;/&gt;&lt;height val=&quot;99&quot;/&gt;&lt;hasText val=&quot;1&quot;/&gt;&lt;/Image&gt;&lt;/ThreeDShape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13&quot;/&gt;&lt;lineCharCount val=&quot;54&quot;/&gt;&lt;lineCharCount val=&quot;57&quot;/&gt;&lt;lineCharCount val=&quot;58&quot;/&gt;&lt;lineCharCount val=&quot;19&quot;/&gt;&lt;lineCharCount val=&quot;1&quot;/&gt;&lt;lineCharCount val=&quot;39&quot;/&gt;&lt;lineCharCount val=&quot;1&quot;/&gt;&lt;lineCharCount val=&quot;40&quot;/&gt;&lt;lineCharCount val=&quot;1&quot;/&gt;&lt;lineCharCount val=&quot;54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6B9BAA3C-3208-4866-B965-10639D737635}_28.png&quot;/&gt;&lt;left val=&quot;27&quot;/&gt;&lt;top val=&quot;116&quot;/&gt;&lt;width val=&quot;660&quot;/&gt;&lt;height val=&quot;367&quot;/&gt;&lt;hasText val=&quot;1&quot;/&gt;&lt;/Image&gt;&lt;/ThreeDShape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E81F3BAB-9AB9-4429-8259-4C96287B0CAC}_28.png&quot;/&gt;&lt;left val=&quot;36&quot;/&gt;&lt;top val=&quot;500&quot;/&gt;&lt;width val=&quot;169&quot;/&gt;&lt;height val=&quot;30&quot;/&gt;&lt;hasText val=&quot;1&quot;/&gt;&lt;/Image&gt;&lt;/ThreeDShape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C23B8431-9CE6-4C69-B4ED-B0A98D66CA71}_28.png&quot;/&gt;&lt;left val=&quot;246&quot;/&gt;&lt;top val=&quot;500&quot;/&gt;&lt;width val=&quot;229&quot;/&gt;&lt;height val=&quot;30&quot;/&gt;&lt;hasText val=&quot;1&quot;/&gt;&lt;/Image&gt;&lt;/ThreeDShape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CCB009E7-82E4-4223-86D9-1D93E731F4DB}_28.png&quot;/&gt;&lt;left val=&quot;516&quot;/&gt;&lt;top val=&quot;500&quot;/&gt;&lt;width val=&quot;169&quot;/&gt;&lt;height val=&quot;30&quot;/&gt;&lt;hasText val=&quot;1&quot;/&gt;&lt;/Image&gt;&lt;/ThreeDShape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29.mp3"/>
  <p:tag name="PPSNARRATION" val="29,2105813095,E:\Compétences elearning\compétences def\Compétences neuro DEF_\Tyvaert Louise\Tyvaert coursCENphasesoccleEEG_LT_pptx\Media.ppcx"/>
  <p:tag name="HTML_SHAPEINFO" val="&lt;SlideThumbPath val=&quot;Slide29.PNG&quot;/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73C9D887-3EBA-43A5-A241-9CEBFCEFE4C2}_29.png&quot;/&gt;&lt;left val=&quot;36&quot;/&gt;&lt;top val=&quot;6&quot;/&gt;&lt;width val=&quot;649&quot;/&gt;&lt;height val=&quot;106&quot;/&gt;&lt;hasText val=&quot;1&quot;/&gt;&lt;/Image&gt;&lt;/ThreeDShape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9&quot;/&gt;&lt;lineCharCount val=&quot;35&quot;/&gt;&lt;lineCharCount val=&quot;20&quot;/&gt;&lt;lineCharCount val=&quot;39&quot;/&gt;&lt;lineCharCount val=&quot;13&quot;/&gt;&lt;lineCharCount val=&quot;65&quot;/&gt;&lt;lineCharCount val=&quot;50&quot;/&gt;&lt;lineCharCount val=&quot;32&quot;/&gt;&lt;lineCharCount val=&quot;69&quot;/&gt;&lt;lineCharCount val=&quot;43&quot;/&gt;&lt;lineCharCount val=&quot;1&quot;/&gt;&lt;lineCharCount val=&quot;53&quot;/&gt;&lt;lineCharCount val=&quot;18&quot;/&gt;&lt;lineCharCount val=&quot;51&quot;/&gt;&lt;lineCharCount val=&quot;1&quot;/&gt;&lt;lineCharCount val=&quot;43&quot;/&gt;&lt;lineCharCount val=&quot;1&quot;/&gt;&lt;lineCharCount val=&quot;1&quot;/&gt;&lt;lineChar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93C6099C-A93C-466D-A2C0-4B6A3F021EFA}_29.png&quot;/&gt;&lt;left val=&quot;36&quot;/&gt;&lt;top val=&quot;88&quot;/&gt;&lt;width val=&quot;649&quot;/&gt;&lt;height val=&quot;412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02675390-FE2A-4336-B052-A1CE7A285CA2}_29.png&quot;/&gt;&lt;left val=&quot;36&quot;/&gt;&lt;top val=&quot;500&quot;/&gt;&lt;width val=&quot;169&quot;/&gt;&lt;height val=&quot;30&quot;/&gt;&lt;hasText val=&quot;1&quot;/&gt;&lt;/Image&gt;&lt;/ThreeDShape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322D20E5-3B67-47B4-826C-57BE63A02426}_29.png&quot;/&gt;&lt;left val=&quot;246&quot;/&gt;&lt;top val=&quot;500&quot;/&gt;&lt;width val=&quot;229&quot;/&gt;&lt;height val=&quot;30&quot;/&gt;&lt;hasText val=&quot;1&quot;/&gt;&lt;/Image&gt;&lt;/ThreeDShape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448D0523-9CB9-4560-966B-D3F0C0252AAF}_29.png&quot;/&gt;&lt;left val=&quot;516&quot;/&gt;&lt;top val=&quot;500&quot;/&gt;&lt;width val=&quot;169&quot;/&gt;&lt;height val=&quot;30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1.mp3"/>
  <p:tag name="PPSNARRATION" val="1,2105813095,E:\Compétences elearning\compétences def\Compétences neuro DEF_\Tyvaert Louise\Tyvaert coursCENphasesoccleEEG_LT_pptx\Media.ppcx"/>
  <p:tag name="HTML_SHAPEINFO" val="&lt;SlideThumbPath val=&quot;Slide1.PNG&quot;/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1EA906A9-8486-456A-A2FF-2C4539A55DE4}_1.png&quot;/&gt;&lt;left val=&quot;42&quot;/&gt;&lt;top val=&quot;136&quot;/&gt;&lt;width val=&quot;622&quot;/&gt;&lt;height val=&quot;6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6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BF2C0D36-0A74-4278-8D29-7C64F96F24F1}_1.png&quot;/&gt;&lt;left val=&quot;117&quot;/&gt;&lt;top val=&quot;380&quot;/&gt;&lt;width val=&quot;505&quot;/&gt;&lt;height val=&quot;142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ACA6626F-FF15-45A3-B8B8-A4B838AB3F71}_1.png&quot;/&gt;&lt;left val=&quot;42&quot;/&gt;&lt;top val=&quot;223&quot;/&gt;&lt;width val=&quot;622&quot;/&gt;&lt;height val=&quot;11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9&quot;/&gt;&lt;lineCharCount val=&quot;16&quot;/&gt;&lt;lineCharCount val=&quot;17&quot;/&gt;&lt;lineCharCount val=&quot;17&quot;/&gt;&lt;lineCharCount val=&quot;16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6&quot;/&gt;&lt;lineCharCount val=&quot;45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64CD744B-4A41-41F8-A543-C7EFD74EFACF}_1.png&quot;/&gt;&lt;left val=&quot;44&quot;/&gt;&lt;top val=&quot;291&quot;/&gt;&lt;width val=&quot;620&quot;/&gt;&lt;height val=&quot;84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6AE42063-AFFD-4319-A7DD-52E830643B88}_1.png&quot;/&gt;&lt;left val=&quot;45&quot;/&gt;&lt;top val=&quot;198&quot;/&gt;&lt;width val=&quot;622&quot;/&gt;&lt;height val=&quot;59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9A1A6FAB-DFEA-40D7-81B3-9A81E7255A88}_1.png&quot;/&gt;&lt;left val=&quot;36&quot;/&gt;&lt;top val=&quot;500&quot;/&gt;&lt;width val=&quot;169&quot;/&gt;&lt;height val=&quot;30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1C9B364D-A0AE-433D-BCB8-F568E5657441}_1.png&quot;/&gt;&lt;left val=&quot;246&quot;/&gt;&lt;top val=&quot;500&quot;/&gt;&lt;width val=&quot;229&quot;/&gt;&lt;height val=&quot;30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3CED5F2D-F46A-4F78-BF04-E5D6B52093D6}_1.png&quot;/&gt;&lt;left val=&quot;516&quot;/&gt;&lt;top val=&quot;500&quot;/&gt;&lt;width val=&quot;169&quot;/&gt;&lt;height val=&quot;30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2.mp3"/>
  <p:tag name="PPSNARRATION" val="2,2105813095,E:\Compétences elearning\compétences def\Compétences neuro DEF_\Tyvaert Louise\Tyvaert coursCENphasesoccleEEG_LT_pptx\Media.ppcx"/>
  <p:tag name="HTML_SHAPEINFO" val="&lt;SlideThumbPath val=&quot;Slide2.PNG&quot;/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36101386-DEDC-49FF-A92C-04AE6E15CC1A}_2.png&quot;/&gt;&lt;left val=&quot;36&quot;/&gt;&lt;top val=&quot;500&quot;/&gt;&lt;width val=&quot;169&quot;/&gt;&lt;height val=&quot;30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39411ADA-3633-4534-BAF7-581DDEF60E08}_2.png&quot;/&gt;&lt;left val=&quot;246&quot;/&gt;&lt;top val=&quot;500&quot;/&gt;&lt;width val=&quot;229&quot;/&gt;&lt;height val=&quot;30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6E0C2AD4-F670-4B31-B2D8-4EE939C4CF53}_2.png&quot;/&gt;&lt;left val=&quot;516&quot;/&gt;&lt;top val=&quot;500&quot;/&gt;&lt;width val=&quot;169&quot;/&gt;&lt;height val=&quot;3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3.mp3"/>
  <p:tag name="PPSNARRATION" val="3,2105813095,E:\Compétences elearning\compétences def\Compétences neuro DEF_\Tyvaert Louise\Tyvaert coursCENphasesoccleEEG_LT_pptx\Media.ppcx"/>
  <p:tag name="HTML_SHAPEINFO" val="&lt;SlideThumbPath val=&quot;Slide3.PNG&quot;/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921D9AD2-E3FF-4379-9AD0-EDFB7B037ACE}_3.png&quot;/&gt;&lt;left val=&quot;36&quot;/&gt;&lt;top val=&quot;21&quot;/&gt;&lt;width val=&quot;649&quot;/&gt;&lt;height val=&quot;99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10&quot;/&gt;&lt;lineCharCount val=&quot;19&quot;/&gt;&lt;lineCharCount val=&quot;70&quot;/&gt;&lt;lineCharCount val=&quot;13&quot;/&gt;&lt;lineCharCount val=&quot;12&quot;/&gt;&lt;lineCharCount val=&quot;32&quot;/&gt;&lt;lineCharCount val=&quot;25&quot;/&gt;&lt;lineCharCount val=&quot;1&quot;/&gt;&lt;lineCharCount val=&quot;5&quot;/&gt;&lt;lineCharCount val=&quot;28&quot;/&gt;&lt;lineCharCount val=&quot;12&quot;/&gt;&lt;lineCharCount val=&quot;15&quot;/&gt;&lt;lineCharCount val=&quot;12&quot;/&gt;&lt;lineCharCount val=&quot;27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0C856C52-1680-4786-A5F0-4A0482694DD0}_3.png&quot;/&gt;&lt;left val=&quot;34&quot;/&gt;&lt;top val=&quot;117&quot;/&gt;&lt;width val=&quot;659&quot;/&gt;&lt;height val=&quot;365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713DBFD9-76BB-413A-B0B0-3F3B5DBF3058}_3.png&quot;/&gt;&lt;left val=&quot;36&quot;/&gt;&lt;top val=&quot;500&quot;/&gt;&lt;width val=&quot;169&quot;/&gt;&lt;height val=&quot;30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28D41151-7BC9-4307-8666-49E03FAC0B8C}_3.png&quot;/&gt;&lt;left val=&quot;246&quot;/&gt;&lt;top val=&quot;500&quot;/&gt;&lt;width val=&quot;229&quot;/&gt;&lt;height val=&quot;30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99FBDC14-DCDC-4835-AAB0-4D37310B8705}_3.png&quot;/&gt;&lt;left val=&quot;516&quot;/&gt;&lt;top val=&quot;500&quot;/&gt;&lt;width val=&quot;169&quot;/&gt;&lt;height val=&quot;30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4.mp3"/>
  <p:tag name="PPSNARRATION" val="4,2105813095,E:\Compétences elearning\compétences def\Compétences neuro DEF_\Tyvaert Louise\Tyvaert coursCENphasesoccleEEG_LT_pptx\Media.ppcx"/>
  <p:tag name="HTML_SHAPEINFO" val="&lt;SlideThumbPath val=&quot;Slide4.PNG&quot;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1DB41B23-6B05-40BB-A011-42DF1BAF628C}_4.png&quot;/&gt;&lt;left val=&quot;36&quot;/&gt;&lt;top val=&quot;21&quot;/&gt;&lt;width val=&quot;649&quot;/&gt;&lt;height val=&quot;99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8&quot;/&gt;&lt;lineCharCount val=&quot;38&quot;/&gt;&lt;lineCharCount val=&quot;24&quot;/&gt;&lt;lineCharCount val=&quot;20&quot;/&gt;&lt;lineCharCount val=&quot;47&quot;/&gt;&lt;lineCharCount val=&quot;49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0B789218-DA76-4E1D-893C-BB8288944180}_4.png&quot;/&gt;&lt;left val=&quot;36&quot;/&gt;&lt;top val=&quot;121&quot;/&gt;&lt;width val=&quot;649&quot;/&gt;&lt;height val=&quot;3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BC929403-D37F-434A-ACA2-D4DE92C5412B}_4.png&quot;/&gt;&lt;left val=&quot;36&quot;/&gt;&lt;top val=&quot;500&quot;/&gt;&lt;width val=&quot;169&quot;/&gt;&lt;height val=&quot;30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0FF77076-1C84-49F0-9B1D-071ABC279CED}_4.png&quot;/&gt;&lt;left val=&quot;246&quot;/&gt;&lt;top val=&quot;500&quot;/&gt;&lt;width val=&quot;229&quot;/&gt;&lt;height val=&quot;30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D9035B67-F00D-40B2-840F-D84DCC2979D3}_4.png&quot;/&gt;&lt;left val=&quot;516&quot;/&gt;&lt;top val=&quot;500&quot;/&gt;&lt;width val=&quot;169&quot;/&gt;&lt;height val=&quot;30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5.mp3"/>
  <p:tag name="PPSNARRATION" val="5,2105813095,E:\Compétences elearning\compétences def\Compétences neuro DEF_\Tyvaert Louise\Tyvaert coursCENphasesoccleEEG_LT_pptx\Media.ppcx"/>
  <p:tag name="HTML_SHAPEINFO" val="&lt;SlideThumbPath val=&quot;Slide5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2&quot;/&gt;&lt;lineCharCount val=&quot;29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826D5171-1BEA-4CDB-BA06-A985A34D3140}_5.png&quot;/&gt;&lt;left val=&quot;24&quot;/&gt;&lt;top val=&quot;90&quot;/&gt;&lt;width val=&quot;656&quot;/&gt;&lt;height val=&quot;361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197D6C15-A41E-46A3-8AEE-7DB638D04969}_5.png&quot;/&gt;&lt;left val=&quot;36&quot;/&gt;&lt;top val=&quot;500&quot;/&gt;&lt;width val=&quot;169&quot;/&gt;&lt;height val=&quot;30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BC3D6539-9B9F-44FE-BA8E-7648FEB10331}_5.png&quot;/&gt;&lt;left val=&quot;246&quot;/&gt;&lt;top val=&quot;500&quot;/&gt;&lt;width val=&quot;229&quot;/&gt;&lt;height val=&quot;30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BB37BA56-4843-4FCA-8A15-F181956A4E41}_5.png&quot;/&gt;&lt;left val=&quot;516&quot;/&gt;&lt;top val=&quot;500&quot;/&gt;&lt;width val=&quot;169&quot;/&gt;&lt;height val=&quot;30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8&quot;/&gt;&lt;lineCharCount val=&quot;12&quot;/&gt;&lt;lineCharCount val=&quot;20&quot;/&gt;&lt;lineCharCount val=&quot;21&quot;/&gt;&lt;lineCharCount val=&quot;28&quot;/&gt;&lt;lineCharCount val=&quot;12&quot;/&gt;&lt;lineCharCount val=&quot;31&quot;/&gt;&lt;lineCharCount val=&quot;6&quot;/&gt;&lt;lineCharCount val=&quot;32&quot;/&gt;&lt;lineCharCount val=&quot;13&quot;/&gt;&lt;lineCharCount val=&quot;30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B408F491-D6E4-4EB6-9877-5DF63E4683F4}_5.png&quot;/&gt;&lt;left val=&quot;36&quot;/&gt;&lt;top val=&quot;219&quot;/&gt;&lt;width val=&quot;321&quot;/&gt;&lt;height val=&quot;277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D19A805C-CDF6-45A0-B8F2-48E330C387C0}_5.png&quot;/&gt;&lt;left val=&quot;39&quot;/&gt;&lt;top val=&quot;190&quot;/&gt;&lt;width val=&quot;318&quot;/&gt;&lt;height val=&quot;39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3FE32063-9360-45A2-B04E-1F3C8B58C590}_5.png&quot;/&gt;&lt;left val=&quot;36&quot;/&gt;&lt;top val=&quot;21&quot;/&gt;&lt;width val=&quot;649&quot;/&gt;&lt;height val=&quot;9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5&quot;/&gt;&lt;lineCharCount val=&quot;20&quot;/&gt;&lt;lineCharCount val=&quot;14&quot;/&gt;&lt;lineCharCount val=&quot;32&quot;/&gt;&lt;lineCharCount val=&quot;4&quot;/&gt;&lt;lineCharCount val=&quot;22&quot;/&gt;&lt;lineCharCount val=&quot;17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044EFFFE-C0F9-4BCE-8E1A-8A9A4C2AD5AB}_5.png&quot;/&gt;&lt;left val=&quot;366&quot;/&gt;&lt;top val=&quot;328&quot;/&gt;&lt;width val=&quot;322&quot;/&gt;&lt;height val=&quot;169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4744EF1B-6ED5-46C2-9D77-8816B213B191}_5.png&quot;/&gt;&lt;left val=&quot;369&quot;/&gt;&lt;top val=&quot;300&quot;/&gt;&lt;width val=&quot;319&quot;/&gt;&lt;height val=&quot;39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6.mp3"/>
  <p:tag name="PPSNARRATION" val="6,2105813095,E:\Compétences elearning\compétences def\Compétences neuro DEF_\Tyvaert Louise\Tyvaert coursCENphasesoccleEEG_LT_pptx\Media.ppcx"/>
  <p:tag name="HTML_SHAPEINFO" val="&lt;SlideThumbPath val=&quot;Slide6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16CC89CB-C957-4957-B0EA-B38533766743}_6.png&quot;/&gt;&lt;left val=&quot;6&quot;/&gt;&lt;top val=&quot;87&quot;/&gt;&lt;width val=&quot;432&quot;/&gt;&lt;height val=&quot;85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90674608-9FF9-4D51-A544-98CEB638003A}_6.png&quot;/&gt;&lt;left val=&quot;36&quot;/&gt;&lt;top val=&quot;500&quot;/&gt;&lt;width val=&quot;169&quot;/&gt;&lt;height val=&quot;30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DD25D0AD-BE6F-4DE9-A303-697401DDEE89}_6.png&quot;/&gt;&lt;left val=&quot;246&quot;/&gt;&lt;top val=&quot;500&quot;/&gt;&lt;width val=&quot;229&quot;/&gt;&lt;height val=&quot;30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730409FA-FE92-4387-BC08-F52C35FBF79A}_6.png&quot;/&gt;&lt;left val=&quot;516&quot;/&gt;&lt;top val=&quot;500&quot;/&gt;&lt;width val=&quot;169&quot;/&gt;&lt;height val=&quot;30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155508C7-0A74-471B-8E42-2AFAE8C4FB45}_6.png&quot;/&gt;&lt;left val=&quot;36&quot;/&gt;&lt;top val=&quot;21&quot;/&gt;&lt;width val=&quot;649&quot;/&gt;&lt;height val=&quot;99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8&quot;/&gt;&lt;lineCharCount val=&quot;38&quot;/&gt;&lt;lineCharCount val=&quot;10&quot;/&gt;&lt;lineCharCount val=&quot;42&quot;/&gt;&lt;lineCharCount val=&quot;32&quot;/&gt;&lt;lineCharCount val=&quot;24&quot;/&gt;&lt;lineCharCount val=&quot;34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880B67EE-77FC-448C-A99F-9A0519D23E1E}_6.png&quot;/&gt;&lt;left val=&quot;27&quot;/&gt;&lt;top val=&quot;199&quot;/&gt;&lt;width val=&quot;323&quot;/&gt;&lt;height val=&quot;149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105B8ADD-6433-4DCE-9DC5-A081C119C952}_6.png&quot;/&gt;&lt;left val=&quot;28&quot;/&gt;&lt;top val=&quot;168&quot;/&gt;&lt;width val=&quot;319&quot;/&gt;&lt;height val=&quot;39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11&quot;/&gt;&lt;lineCharCount val=&quot;19&quot;/&gt;&lt;lineCharCount val=&quot;36&quot;/&gt;&lt;lineCharCount val=&quot;3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AF4F68BD-549E-4A97-A2B0-9B12B1499336}_6.png&quot;/&gt;&lt;left val=&quot;360&quot;/&gt;&lt;top val=&quot;128&quot;/&gt;&lt;width val=&quot;341&quot;/&gt;&lt;height val=&quot;130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9415CB66-5121-4CDB-BD7B-BD84C7A81737}_6.png&quot;/&gt;&lt;left val=&quot;360&quot;/&gt;&lt;top val=&quot;97&quot;/&gt;&lt;width val=&quot;340&quot;/&gt;&lt;height val=&quot;39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39&quot;/&gt;&lt;lineCharCount val=&quot;9&quot;/&gt;&lt;lineCharCount val=&quot;39&quot;/&gt;&lt;lineCharCount val=&quot;11&quot;/&gt;&lt;lineCharCount val=&quot;34&quot;/&gt;&lt;lineCharCount val=&quot;9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241ACE02-B08C-44E7-A20C-74A2240F53C5}_6.png&quot;/&gt;&lt;left val=&quot;28&quot;/&gt;&lt;top val=&quot;381&quot;/&gt;&lt;width val=&quot;319&quot;/&gt;&lt;height val=&quot;130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A181E3F2-4B0F-4196-A42A-F2CB3E60923A}_6.png&quot;/&gt;&lt;left val=&quot;28&quot;/&gt;&lt;top val=&quot;349&quot;/&gt;&lt;width val=&quot;319&quot;/&gt;&lt;height val=&quot;39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7.mp3"/>
  <p:tag name="PPSNARRATION" val="7,2105813095,E:\Compétences elearning\compétences def\Compétences neuro DEF_\Tyvaert Louise\Tyvaert coursCENphasesoccleEEG_LT_pptx\Media.ppcx"/>
  <p:tag name="HTML_SHAPEINFO" val="&lt;SlideThumbPath val=&quot;Slide7.PNG&quot;/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EABD3B59-76B3-4AFF-9BF9-42A727A5DACC}_7.png&quot;/&gt;&lt;left val=&quot;36&quot;/&gt;&lt;top val=&quot;21&quot;/&gt;&lt;width val=&quot;649&quot;/&gt;&lt;height val=&quot;99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43&quot;/&gt;&lt;lineCharCount val=&quot;31&quot;/&gt;&lt;lineCharCount val=&quot;46&quot;/&gt;&lt;lineCharCount val=&quot;35&quot;/&gt;&lt;lineCharCount val=&quot;15&quot;/&gt;&lt;lineCharCount val=&quot;42&quot;/&gt;&lt;lineCharCount val=&quot;10&quot;/&gt;&lt;lineCharCount val=&quot;35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388F525B-ECC6-40EB-8877-9EE8BB783602}_7.png&quot;/&gt;&lt;left val=&quot;24&quot;/&gt;&lt;top val=&quot;119&quot;/&gt;&lt;width val=&quot;660&quot;/&gt;&lt;height val=&quot;369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A36A0309-B2F6-4C87-9859-6E11504E2780}_7.png&quot;/&gt;&lt;left val=&quot;36&quot;/&gt;&lt;top val=&quot;500&quot;/&gt;&lt;width val=&quot;169&quot;/&gt;&lt;height val=&quot;3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19EC8141-3845-4D4A-A96A-85EB574BE06D}_7.png&quot;/&gt;&lt;left val=&quot;246&quot;/&gt;&lt;top val=&quot;500&quot;/&gt;&lt;width val=&quot;229&quot;/&gt;&lt;height val=&quot;30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BC230187-EB39-4D56-B4E9-A27F76BE3A00}_7.png&quot;/&gt;&lt;left val=&quot;516&quot;/&gt;&lt;top val=&quot;500&quot;/&gt;&lt;width val=&quot;169&quot;/&gt;&lt;height val=&quot;3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8.mp3"/>
  <p:tag name="PPSNARRATION" val="8,2105813095,E:\Compétences elearning\compétences def\Compétences neuro DEF_\Tyvaert Louise\Tyvaert coursCENphasesoccleEEG_LT_pptx\Media.ppcx"/>
  <p:tag name="HTML_SHAPEINFO" val="&lt;SlideThumbPath val=&quot;Slide8.PNG&quot;/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0C2CC0A3-1777-4D59-82B0-F7A79845826A}_8.png&quot;/&gt;&lt;left val=&quot;28&quot;/&gt;&lt;top val=&quot;15&quot;/&gt;&lt;width val=&quot;649&quot;/&gt;&lt;height val=&quot;99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7881E7AD-8CB9-4F7A-8D4D-C546BA128061}_8.png&quot;/&gt;&lt;left val=&quot;36&quot;/&gt;&lt;top val=&quot;500&quot;/&gt;&lt;width val=&quot;169&quot;/&gt;&lt;height val=&quot;3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A2DE8E89-1B86-477D-B905-8D089932ADC0}_8.png&quot;/&gt;&lt;left val=&quot;246&quot;/&gt;&lt;top val=&quot;500&quot;/&gt;&lt;width val=&quot;229&quot;/&gt;&lt;height val=&quot;30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72E32455-EA6C-4625-BEFA-B51644CF08E4}_8.png&quot;/&gt;&lt;left val=&quot;516&quot;/&gt;&lt;top val=&quot;500&quot;/&gt;&lt;width val=&quot;169&quot;/&gt;&lt;height val=&quot;30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1&quot;/&gt;&lt;lineCharCount val=&quot;22&quot;/&gt;&lt;lineCharCount val=&quot;11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EB03ADAB-CFC3-4943-A167-ED948E10FE7D}_8.png&quot;/&gt;&lt;left val=&quot;252&quot;/&gt;&lt;top val=&quot;102&quot;/&gt;&lt;width val=&quot;188&quot;/&gt;&lt;height val=&quot;82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6A7880F5-8A32-44E1-AF10-F6D69E32D6EA}_8.png&quot;/&gt;&lt;left val=&quot;205&quot;/&gt;&lt;top val=&quot;331&quot;/&gt;&lt;width val=&quot;313&quot;/&gt;&lt;height val=&quot;39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6A0C250A-DB2A-4BD2-B29B-9BBF8BE637E1}_8.png&quot;/&gt;&lt;left val=&quot;458&quot;/&gt;&lt;top val=&quot;182&quot;/&gt;&lt;width val=&quot;199&quot;/&gt;&lt;height val=&quot;39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2&quot;/&gt;&lt;lineCharCount val=&quot;3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0F5F3C83-F054-41C4-BEA3-75A2381DCD59}_8.png&quot;/&gt;&lt;left val=&quot;458&quot;/&gt;&lt;top val=&quot;219&quot;/&gt;&lt;width val=&quot;238&quot;/&gt;&lt;height val=&quot;48&quot;/&gt;&lt;hasText val=&quot;1&quot;/&gt;&lt;/Image&gt;&lt;/ThreeDShape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B73FA19D-3F1B-49CB-8800-447636E62FF6}_8.png&quot;/&gt;&lt;left val=&quot;36&quot;/&gt;&lt;top val=&quot;123&quot;/&gt;&lt;width val=&quot;154&quot;/&gt;&lt;height val=&quot;39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5&quot;/&gt;&lt;lineCharCount val=&quot;9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3091A264-DF5A-4367-AFAF-FC54A2DFD17D}_8.png&quot;/&gt;&lt;left val=&quot;36&quot;/&gt;&lt;top val=&quot;157&quot;/&gt;&lt;width val=&quot;159&quot;/&gt;&lt;height val=&quot;82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BE0A0587-01A1-4C4C-8DC6-7C6D29FE501E}_8.png&quot;/&gt;&lt;left val=&quot;75&quot;/&gt;&lt;top val=&quot;373&quot;/&gt;&lt;width val=&quot;73&quot;/&gt;&lt;height val=&quot;43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C308BD61-E10B-400B-9E0C-289B5AC1C8A4}_8.png&quot;/&gt;&lt;left val=&quot;74&quot;/&gt;&lt;top val=&quot;428&quot;/&gt;&lt;width val=&quot;70&quot;/&gt;&lt;height val=&quot;34&quot;/&gt;&lt;hasText val=&quot;1&quot;/&gt;&lt;/Image&gt;&lt;/ThreeDShape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D057BCD4-AF0C-44E2-BD89-C10B1C3CC2FC}_8.png&quot;/&gt;&lt;left val=&quot;84&quot;/&gt;&lt;top val=&quot;235&quot;/&gt;&lt;width val=&quot;53&quot;/&gt;&lt;height val=&quot;39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B21016D3-53E0-47F7-9180-AC92AC53F32E}_8.png&quot;/&gt;&lt;left val=&quot;69&quot;/&gt;&lt;top val=&quot;266&quot;/&gt;&lt;width val=&quot;83&quot;/&gt;&lt;height val=&quot;39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AEDD3948-CF8E-4A76-A195-6640C03FF344}_8.png&quot;/&gt;&lt;left val=&quot;279&quot;/&gt;&lt;top val=&quot;393&quot;/&gt;&lt;width val=&quot;147&quot;/&gt;&lt;height val=&quot;39&quot;/&gt;&lt;hasText val=&quot;1&quot;/&gt;&lt;/Image&gt;&lt;/ThreeDShape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ompétences elearning\compétences def\Compétences neuro DEF_\Tyvaert Louise\Tyvaert coursCENphasesoccleEEG_LT\ppt\son tyvaert\media9.mp3"/>
  <p:tag name="PPSNARRATION" val="9,2105813095,E:\Compétences elearning\compétences def\Compétences neuro DEF_\Tyvaert Louise\Tyvaert coursCENphasesoccleEEG_LT_pptx\Media.ppcx"/>
  <p:tag name="HTML_SHAPEINFO" val="&lt;SlideThumbPath val=&quot;Slide9.PNG&quot;/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A69E39EC-17F0-46DB-84F9-811AB393AF51}_9.png&quot;/&gt;&lt;left val=&quot;36&quot;/&gt;&lt;top val=&quot;21&quot;/&gt;&lt;width val=&quot;649&quot;/&gt;&lt;height val=&quot;99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55&quot;/&gt;&lt;lineCharCount val=&quot;1&quot;/&gt;&lt;lineCharCount val=&quot;21&quot;/&gt;&lt;lineCharCount val=&quot;57&quot;/&gt;&lt;lineCharCount val=&quot;31&quot;/&gt;&lt;lineCharCount val=&quot;69&quot;/&gt;&lt;lineCharCount val=&quot;40&quot;/&gt;&lt;lineCharCount val=&quot;1&quot;/&gt;&lt;lineCharCount val=&quot;72&quot;/&gt;&lt;/TableIndex&gt;&lt;/ShapeTextInfo&gt;"/>
  <p:tag name="HTML_SHAPEINFO" val="&lt;ThreeDShapeInfo&gt;&lt;uuid val=&quot;&quot;/&gt;&lt;isInvalidForFieldText val=&quot;0&quot;/&gt;&lt;Image&gt;&lt;filename val=&quot;C:\Users\ALAINC~1\AppData\Local\Temp\~Ca72\data\asimages\{B84FDB32-E3C1-4F5D-82C5-3D541DF539E9}_9.png&quot;/&gt;&lt;left val=&quot;26&quot;/&gt;&lt;top val=&quot;121&quot;/&gt;&lt;width val=&quot;658&quot;/&gt;&lt;height val=&quot;361&quot;/&gt;&lt;hasText val=&quot;1&quot;/&gt;&lt;/Image&gt;&lt;/ThreeDShapeInfo&gt;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13461</TotalTime>
  <Words>1388</Words>
  <Application>Microsoft Office PowerPoint</Application>
  <PresentationFormat>Affichage à l'écran (4:3)</PresentationFormat>
  <Paragraphs>346</Paragraphs>
  <Slides>29</Slides>
  <Notes>2</Notes>
  <HiddenSlides>0</HiddenSlides>
  <MMClips>29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Thème Office</vt:lpstr>
      <vt:lpstr>Présentation PowerPoint</vt:lpstr>
      <vt:lpstr>Présentation PowerPoint</vt:lpstr>
      <vt:lpstr>EEG standard</vt:lpstr>
      <vt:lpstr>EEG standard</vt:lpstr>
      <vt:lpstr>EEG standard</vt:lpstr>
      <vt:lpstr>EEG standard</vt:lpstr>
      <vt:lpstr>Indications</vt:lpstr>
      <vt:lpstr>Bilan diagnostique initial</vt:lpstr>
      <vt:lpstr>Bilan diagnostique initial</vt:lpstr>
      <vt:lpstr>Bilan diagnostique initial</vt:lpstr>
      <vt:lpstr>Bilan diagnostique initial</vt:lpstr>
      <vt:lpstr>Présentation PowerPoint</vt:lpstr>
      <vt:lpstr>Présentation PowerPoint</vt:lpstr>
      <vt:lpstr>Présentation PowerPoint</vt:lpstr>
      <vt:lpstr>Bilan diagnostique initial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Bilan diagnostique initial</vt:lpstr>
      <vt:lpstr>Bilan diagnostique initial</vt:lpstr>
      <vt:lpstr>Bilan diagnostique autre</vt:lpstr>
      <vt:lpstr>Indications d’urgence</vt:lpstr>
      <vt:lpstr>Présentation PowerPoint</vt:lpstr>
      <vt:lpstr>Présentation PowerPoint</vt:lpstr>
      <vt:lpstr>EEG dans le suivi d’un épileptique</vt:lpstr>
      <vt:lpstr>Non indications</vt:lpstr>
      <vt:lpstr>Points forts du cours à retenir </vt:lpstr>
    </vt:vector>
  </TitlesOfParts>
  <Company>APHP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CRÉANGE Alain</dc:creator>
  <cp:lastModifiedBy>Nathanaelle Touchon</cp:lastModifiedBy>
  <cp:revision>79</cp:revision>
  <dcterms:created xsi:type="dcterms:W3CDTF">2017-02-27T10:03:50Z</dcterms:created>
  <dcterms:modified xsi:type="dcterms:W3CDTF">2021-01-12T10:09:34Z</dcterms:modified>
</cp:coreProperties>
</file>