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2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3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4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5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6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7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8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552" r:id="rId3"/>
    <p:sldId id="553" r:id="rId4"/>
    <p:sldId id="554" r:id="rId5"/>
    <p:sldId id="559" r:id="rId6"/>
    <p:sldId id="565" r:id="rId7"/>
    <p:sldId id="544" r:id="rId8"/>
    <p:sldId id="506" r:id="rId9"/>
    <p:sldId id="560" r:id="rId10"/>
    <p:sldId id="561" r:id="rId11"/>
    <p:sldId id="547" r:id="rId12"/>
    <p:sldId id="563" r:id="rId13"/>
    <p:sldId id="531" r:id="rId14"/>
    <p:sldId id="533" r:id="rId15"/>
    <p:sldId id="564" r:id="rId16"/>
    <p:sldId id="535" r:id="rId17"/>
    <p:sldId id="562" r:id="rId18"/>
    <p:sldId id="508" r:id="rId19"/>
    <p:sldId id="510" r:id="rId20"/>
    <p:sldId id="558" r:id="rId21"/>
  </p:sldIdLst>
  <p:sldSz cx="9144000" cy="6858000" type="screen4x3"/>
  <p:notesSz cx="6858000" cy="9144000"/>
  <p:custDataLst>
    <p:tags r:id="rId23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ePkNu/yPMnriMLTpe2dOQ==" hashData="9Ig1zQEGhb6ZIihA3vAKU1ckU7T2bj6GXd2p0oNH7CYHP5LTlgCtEnYlDi146aG8fqvQCQ1MpwQ939iZ6PBMj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ILLARD Louis" initials="ML" lastIdx="2" clrIdx="0"/>
  <p:cmAuthor id="1" name="william szurhaj" initials="ws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4660"/>
  </p:normalViewPr>
  <p:slideViewPr>
    <p:cSldViewPr>
      <p:cViewPr varScale="1">
        <p:scale>
          <a:sx n="86" d="100"/>
          <a:sy n="86" d="100"/>
        </p:scale>
        <p:origin x="138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D4DEE-A9E9-4B98-9AAD-204067CC6742}" type="datetimeFigureOut">
              <a:rPr lang="fr-FR" smtClean="0"/>
              <a:t>12/01/2021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28D68-92C2-48BB-AB10-5799226CEB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71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6DE8AF7-1B1C-48F2-95EB-0ADD85CC15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8838"/>
            <a:ext cx="4556125" cy="3416300"/>
          </a:xfrm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F3F0215-F65B-48ED-91C7-575AF80F5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2320EA0-0A1A-42BD-A7F7-125110FEC9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858838"/>
            <a:ext cx="4554538" cy="3416300"/>
          </a:xfrm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B62F466-2121-40EA-940F-BF4572274B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FE837BB-F638-4F67-9E4B-6EF9D2019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59313"/>
            <a:ext cx="5029200" cy="442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fr-FR" altLang="fr-FR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A463C502-258D-4708-9C45-3F3E35D410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7888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1382A30-8A49-439A-A8C6-2DA93ECA5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59313"/>
            <a:ext cx="5029200" cy="442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fr-FR" altLang="fr-FR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AA96B56-6119-48E6-BB16-2A0AC85FE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7888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31382A30-8A49-439A-A8C6-2DA93ECA5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59313"/>
            <a:ext cx="5029200" cy="442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endParaRPr lang="fr-FR" altLang="fr-FR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AA96B56-6119-48E6-BB16-2A0AC85FE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7888"/>
          </a:xfrm>
          <a:noFill/>
          <a:ln w="12700" cap="flat">
            <a:solidFill>
              <a:schemeClr val="tx1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7519FA7-9CD0-4448-B867-E7FA71504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659313"/>
            <a:ext cx="5029200" cy="4421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2CF355C-E633-4D66-8B36-A01DA8AFEB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7888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D5E7058-CAEF-434D-A11F-85462B00D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8838"/>
            <a:ext cx="4556125" cy="34163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4638FF9-0371-4CF2-8F7E-DF696A740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0DDF92B-0308-4CB9-AF05-D062AA7935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8838"/>
            <a:ext cx="4556125" cy="341630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7581D1C-818E-4846-95C4-B7E4BF96B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F801155-2492-464F-846E-FFCC05B9628F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116632"/>
            <a:ext cx="4752527" cy="11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1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BE8B5-64B4-4AC5-9F5B-D9155CFDA072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75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31580-3F67-4679-9AFD-A176A7A66C3C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96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28600"/>
            <a:ext cx="7848600" cy="58674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8627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842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A030-1BA4-4E8A-876E-B0DE5006CF4D}" type="datetime1">
              <a:rPr lang="fr-FR" smtClean="0"/>
              <a:t>12/01/2021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34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69E9A7-AA33-4786-9747-F1DE3FF472E7}" type="datetime1">
              <a:rPr lang="fr-FR" smtClean="0"/>
              <a:t>12/01/2021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823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2435-AF7B-4BFD-AC72-0434118D0CB9}" type="datetime1">
              <a:rPr lang="fr-FR" smtClean="0"/>
              <a:t>12/01/2021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711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7E514D0-91E6-4920-AE71-886ACCAD0872}" type="datetime1">
              <a:rPr lang="fr-FR" smtClean="0"/>
              <a:t>12/01/2021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9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011EA0E-547E-4374-B966-9C3B6498C5AE}" type="datetime1">
              <a:rPr lang="fr-FR" smtClean="0"/>
              <a:t>12/01/2021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25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D8C7-6962-466E-8B00-3286BF0415FD}" type="datetime1">
              <a:rPr lang="fr-FR" smtClean="0"/>
              <a:t>12/01/2021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028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6DFD-3184-4603-8A52-0FA1EA2F1D2E}" type="datetime1">
              <a:rPr lang="fr-FR" smtClean="0"/>
              <a:t>12/01/2021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DES Neurologie - compétences phase socle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1ED7F-4B69-4064-8FCA-25F765DE7B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08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FEC17-7EC5-4860-8E23-D8730D7406FB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DES Neurologie - compétences phase socle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1ED7F-4B69-4064-8FCA-25F765DE7B29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AutoShape 2" descr="https://www.cen-neurologie.fr/sites/www.cen-neurologie.fr/themes/cen_progressive/progressive_sub/logo.png"/>
          <p:cNvSpPr>
            <a:spLocks noChangeAspect="1" noChangeArrowheads="1"/>
          </p:cNvSpPr>
          <p:nvPr>
            <p:custDataLst>
              <p:tags r:id="rId19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6345602"/>
            <a:ext cx="1611753" cy="4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7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audio" Target="../media/media1.m4a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microsoft.com/office/2007/relationships/media" Target="../media/media1.m4a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5" Type="http://schemas.openxmlformats.org/officeDocument/2006/relationships/tags" Target="../tags/tag34.xml"/><Relationship Id="rId15" Type="http://schemas.openxmlformats.org/officeDocument/2006/relationships/image" Target="../media/image3.png"/><Relationship Id="rId10" Type="http://schemas.openxmlformats.org/officeDocument/2006/relationships/tags" Target="../tags/tag39.xml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openxmlformats.org/officeDocument/2006/relationships/tags" Target="../tags/tag94.xml"/><Relationship Id="rId7" Type="http://schemas.microsoft.com/office/2007/relationships/media" Target="../media/media10.m4a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10" Type="http://schemas.openxmlformats.org/officeDocument/2006/relationships/image" Target="../media/image3.png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100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10" Type="http://schemas.openxmlformats.org/officeDocument/2006/relationships/image" Target="../media/image3.png"/><Relationship Id="rId4" Type="http://schemas.openxmlformats.org/officeDocument/2006/relationships/tags" Target="../tags/tag101.xml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openxmlformats.org/officeDocument/2006/relationships/tags" Target="../tags/tag104.xml"/><Relationship Id="rId7" Type="http://schemas.microsoft.com/office/2007/relationships/media" Target="../media/media12.m4a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3.png"/><Relationship Id="rId5" Type="http://schemas.openxmlformats.org/officeDocument/2006/relationships/tags" Target="../tags/tag106.xml"/><Relationship Id="rId10" Type="http://schemas.openxmlformats.org/officeDocument/2006/relationships/image" Target="../media/image8.jpeg"/><Relationship Id="rId4" Type="http://schemas.openxmlformats.org/officeDocument/2006/relationships/tags" Target="../tags/tag105.xml"/><Relationship Id="rId9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10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4" Type="http://schemas.microsoft.com/office/2007/relationships/media" Target="../media/media13.m4a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13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16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5.m4a"/><Relationship Id="rId4" Type="http://schemas.microsoft.com/office/2007/relationships/media" Target="../media/media15.m4a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19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6.m4a"/><Relationship Id="rId4" Type="http://schemas.microsoft.com/office/2007/relationships/media" Target="../media/media16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3" Type="http://schemas.openxmlformats.org/officeDocument/2006/relationships/tags" Target="../tags/tag122.xml"/><Relationship Id="rId7" Type="http://schemas.microsoft.com/office/2007/relationships/media" Target="../media/media17.m4a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10" Type="http://schemas.openxmlformats.org/officeDocument/2006/relationships/image" Target="../media/image3.png"/><Relationship Id="rId4" Type="http://schemas.openxmlformats.org/officeDocument/2006/relationships/tags" Target="../tags/tag123.xml"/><Relationship Id="rId9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audio" Target="../media/media18.m4a"/><Relationship Id="rId5" Type="http://schemas.microsoft.com/office/2007/relationships/media" Target="../media/media18.m4a"/><Relationship Id="rId4" Type="http://schemas.openxmlformats.org/officeDocument/2006/relationships/tags" Target="../tags/tag129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2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3" Type="http://schemas.openxmlformats.org/officeDocument/2006/relationships/tags" Target="../tags/tag43.xml"/><Relationship Id="rId7" Type="http://schemas.microsoft.com/office/2007/relationships/media" Target="../media/media2.m4a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10" Type="http://schemas.openxmlformats.org/officeDocument/2006/relationships/image" Target="../media/image3.png"/><Relationship Id="rId4" Type="http://schemas.openxmlformats.org/officeDocument/2006/relationships/tags" Target="../tags/tag44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3" Type="http://schemas.openxmlformats.org/officeDocument/2006/relationships/tags" Target="../tags/tag135.xml"/><Relationship Id="rId7" Type="http://schemas.microsoft.com/office/2007/relationships/media" Target="../media/media20.m4a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10" Type="http://schemas.openxmlformats.org/officeDocument/2006/relationships/image" Target="../media/image3.png"/><Relationship Id="rId4" Type="http://schemas.openxmlformats.org/officeDocument/2006/relationships/tags" Target="../tags/tag136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4a"/><Relationship Id="rId3" Type="http://schemas.openxmlformats.org/officeDocument/2006/relationships/tags" Target="../tags/tag49.xml"/><Relationship Id="rId7" Type="http://schemas.microsoft.com/office/2007/relationships/media" Target="../media/media3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3" Type="http://schemas.openxmlformats.org/officeDocument/2006/relationships/tags" Target="../tags/tag55.xml"/><Relationship Id="rId7" Type="http://schemas.microsoft.com/office/2007/relationships/media" Target="../media/media4.m4a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10" Type="http://schemas.openxmlformats.org/officeDocument/2006/relationships/image" Target="../media/image3.png"/><Relationship Id="rId4" Type="http://schemas.openxmlformats.org/officeDocument/2006/relationships/tags" Target="../tags/tag56.xml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openxmlformats.org/officeDocument/2006/relationships/tags" Target="../tags/tag61.xml"/><Relationship Id="rId7" Type="http://schemas.microsoft.com/office/2007/relationships/media" Target="../media/media5.m4a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10" Type="http://schemas.openxmlformats.org/officeDocument/2006/relationships/image" Target="../media/image3.png"/><Relationship Id="rId4" Type="http://schemas.openxmlformats.org/officeDocument/2006/relationships/tags" Target="../tags/tag62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openxmlformats.org/officeDocument/2006/relationships/tags" Target="../tags/tag67.xml"/><Relationship Id="rId7" Type="http://schemas.microsoft.com/office/2007/relationships/media" Target="../media/media6.m4a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image" Target="../media/image3.png"/><Relationship Id="rId4" Type="http://schemas.openxmlformats.org/officeDocument/2006/relationships/tags" Target="../tags/tag68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image" Target="../media/image4.jpe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75.xml"/><Relationship Id="rId15" Type="http://schemas.openxmlformats.org/officeDocument/2006/relationships/image" Target="../media/image3.png"/><Relationship Id="rId10" Type="http://schemas.openxmlformats.org/officeDocument/2006/relationships/audio" Target="../media/media7.m4a"/><Relationship Id="rId4" Type="http://schemas.openxmlformats.org/officeDocument/2006/relationships/tags" Target="../tags/tag74.xml"/><Relationship Id="rId9" Type="http://schemas.microsoft.com/office/2007/relationships/media" Target="../media/media7.m4a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8.m4a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image" Target="../media/image3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82.xml"/><Relationship Id="rId9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3" Type="http://schemas.openxmlformats.org/officeDocument/2006/relationships/tags" Target="../tags/tag88.xml"/><Relationship Id="rId7" Type="http://schemas.microsoft.com/office/2007/relationships/media" Target="../media/media9.m4a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10" Type="http://schemas.openxmlformats.org/officeDocument/2006/relationships/image" Target="../media/image3.png"/><Relationship Id="rId4" Type="http://schemas.openxmlformats.org/officeDocument/2006/relationships/tags" Target="../tags/tag89.xml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ww.cen-neurologie.fr/sites/www.cen-neurologie.fr/themes/cen_progressive/progressive_sub/logo.pn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https://www.cen-neurologie.fr/sites/www.cen-neurologie.fr/themes/cen_progressive/progressive_sub/logo.pn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87507" y="10731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Titr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56797" y="1789260"/>
            <a:ext cx="7772400" cy="7796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/>
              <a:t>Catalogue :	Approfondissement</a:t>
            </a:r>
          </a:p>
        </p:txBody>
      </p:sp>
      <p:sp>
        <p:nvSpPr>
          <p:cNvPr id="8" name="Sous-titre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497180" y="486916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tx1"/>
                </a:solidFill>
              </a:rPr>
              <a:t>Pr William SZURHAJ</a:t>
            </a:r>
          </a:p>
          <a:p>
            <a:r>
              <a:rPr lang="fr-FR" sz="2400" dirty="0">
                <a:solidFill>
                  <a:schemeClr val="tx1"/>
                </a:solidFill>
              </a:rPr>
              <a:t>Amiens </a:t>
            </a:r>
          </a:p>
        </p:txBody>
      </p:sp>
      <p:sp>
        <p:nvSpPr>
          <p:cNvPr id="9" name="Titre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656797" y="28343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/>
              <a:t>Séquence : Epilepsie</a:t>
            </a:r>
          </a:p>
          <a:p>
            <a:pPr algn="l"/>
            <a:r>
              <a:rPr lang="fr-FR" sz="2800" dirty="0"/>
              <a:t> </a:t>
            </a:r>
          </a:p>
        </p:txBody>
      </p:sp>
      <p:sp>
        <p:nvSpPr>
          <p:cNvPr id="10" name="Titre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656797" y="3702099"/>
            <a:ext cx="7772400" cy="1023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kern="1200" dirty="0">
                <a:solidFill>
                  <a:schemeClr val="tx1"/>
                </a:solidFill>
                <a:effectLst/>
              </a:rPr>
              <a:t>Cours : </a:t>
            </a:r>
            <a:r>
              <a:rPr lang="fr-FR" sz="3300" dirty="0"/>
              <a:t>Indiquer un EEG prolongé après privation de sommeil</a:t>
            </a:r>
          </a:p>
        </p:txBody>
      </p:sp>
      <p:sp>
        <p:nvSpPr>
          <p:cNvPr id="11" name="Titre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90853" y="2533214"/>
            <a:ext cx="7772400" cy="602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Thème :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B5F3AED-74B5-4B39-8773-74E4C2705731}" type="datetime1">
              <a:rPr lang="fr-FR" smtClean="0"/>
              <a:t>12/01/2021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0B3297-4D7F-4C4F-9F37-EA38C810F1F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17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3"/>
    </mc:Choice>
    <mc:Fallback xmlns="">
      <p:transition spd="slow" advTm="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011EA0E-547E-4374-B966-9C3B6498C5AE}" type="datetime1">
              <a:rPr lang="fr-FR" smtClean="0"/>
              <a:t>12/01/2021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10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</a:t>
            </a:r>
          </a:p>
        </p:txBody>
      </p:sp>
      <p:sp>
        <p:nvSpPr>
          <p:cNvPr id="6" name="ZoneTexte 5"/>
          <p:cNvSpPr txBox="1"/>
          <p:nvPr>
            <p:custDataLst>
              <p:tags r:id="rId6"/>
            </p:custDataLst>
          </p:nvPr>
        </p:nvSpPr>
        <p:spPr>
          <a:xfrm>
            <a:off x="755576" y="1700808"/>
            <a:ext cx="74168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Attention:</a:t>
            </a:r>
          </a:p>
          <a:p>
            <a:pPr lvl="1"/>
            <a:r>
              <a:rPr lang="fr-FR" sz="2000" dirty="0">
                <a:latin typeface="+mj-lt"/>
              </a:rPr>
              <a:t>- Le sommeil lent tend à diffuser les anomalies</a:t>
            </a:r>
          </a:p>
          <a:p>
            <a:pPr marL="450850" lvl="1" indent="-1588">
              <a:buFontTx/>
              <a:buChar char="-"/>
            </a:pPr>
            <a:r>
              <a:rPr lang="fr-FR" sz="2000" dirty="0">
                <a:latin typeface="+mj-lt"/>
              </a:rPr>
              <a:t> Le sommeil paradoxal serait plus « focalisateur »</a:t>
            </a:r>
          </a:p>
          <a:p>
            <a:pPr marL="742950" lvl="1" indent="-285750">
              <a:buFontTx/>
              <a:buChar char="-"/>
            </a:pPr>
            <a:endParaRPr lang="fr-FR" sz="2000" dirty="0">
              <a:latin typeface="+mj-lt"/>
            </a:endParaRPr>
          </a:p>
          <a:p>
            <a:pPr marL="742950" lvl="1" indent="-285750">
              <a:buFontTx/>
              <a:buChar char="-"/>
            </a:pPr>
            <a:endParaRPr lang="fr-FR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Ne pas oublier :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</a:pPr>
            <a:r>
              <a:rPr lang="fr-FR" altLang="fr-FR" sz="2000" dirty="0">
                <a:latin typeface="+mj-lt"/>
              </a:rPr>
              <a:t>- Possible anomalies d’aspect généralisé dans les épilepsies partielles (frontales ++)</a:t>
            </a:r>
          </a:p>
          <a:p>
            <a:pPr lvl="1" eaLnBrk="0" hangingPunct="0">
              <a:lnSpc>
                <a:spcPct val="90000"/>
              </a:lnSpc>
              <a:spcBef>
                <a:spcPct val="50000"/>
              </a:spcBef>
            </a:pPr>
            <a:r>
              <a:rPr lang="fr-FR" altLang="fr-FR" sz="2000" dirty="0">
                <a:latin typeface="+mj-lt"/>
              </a:rPr>
              <a:t>- Possibles anomalies focales dans les épilepsies généralisées (EMJ...)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EC1F52-CBD0-4536-94FC-5D7A421688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88"/>
    </mc:Choice>
    <mc:Fallback xmlns="">
      <p:transition spd="slow" advTm="5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2F56F7E-64DA-4392-8C60-1ED44938146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3568" y="1196752"/>
            <a:ext cx="8229600" cy="638944"/>
          </a:xfrm>
        </p:spPr>
        <p:txBody>
          <a:bodyPr/>
          <a:lstStyle/>
          <a:p>
            <a:r>
              <a:rPr lang="fr-FR" altLang="fr-FR" sz="2000" dirty="0"/>
              <a:t>F 20 ans, bilan de 3 CCG</a:t>
            </a:r>
          </a:p>
        </p:txBody>
      </p:sp>
      <p:pic>
        <p:nvPicPr>
          <p:cNvPr id="62467" name="Picture 3" descr="EGIavecPFocales">
            <a:extLst>
              <a:ext uri="{FF2B5EF4-FFF2-40B4-BE49-F238E27FC236}">
                <a16:creationId xmlns:a16="http://schemas.microsoft.com/office/drawing/2014/main" id="{66926F29-15C0-4383-BD02-6355553BF8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702" y="1772816"/>
            <a:ext cx="4287838" cy="424815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2612" name="Picture 4" descr="EGIavecPFocales">
            <a:extLst>
              <a:ext uri="{FF2B5EF4-FFF2-40B4-BE49-F238E27FC236}">
                <a16:creationId xmlns:a16="http://schemas.microsoft.com/office/drawing/2014/main" id="{160FF6F4-CF1F-4CE5-85EC-D18324917F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3984" y="1772816"/>
            <a:ext cx="4219575" cy="4260684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 : Illustration 1</a:t>
            </a:r>
          </a:p>
        </p:txBody>
      </p:sp>
      <p:sp>
        <p:nvSpPr>
          <p:cNvPr id="2" name="ZoneTexte 1"/>
          <p:cNvSpPr txBox="1"/>
          <p:nvPr>
            <p:custDataLst>
              <p:tags r:id="rId4"/>
            </p:custDataLst>
          </p:nvPr>
        </p:nvSpPr>
        <p:spPr>
          <a:xfrm>
            <a:off x="1187624" y="609329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Présence « initiale » de pointes focales temporales indépendantes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13A612-69A5-446D-A951-8F3722EFCF4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0"/>
    </mc:Choice>
    <mc:Fallback xmlns="">
      <p:transition spd="slow" advTm="5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2F56F7E-64DA-4392-8C60-1ED44938146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83568" y="1196752"/>
            <a:ext cx="8229600" cy="384131"/>
          </a:xfrm>
        </p:spPr>
        <p:txBody>
          <a:bodyPr>
            <a:normAutofit fontScale="90000"/>
          </a:bodyPr>
          <a:lstStyle/>
          <a:p>
            <a:r>
              <a:rPr lang="fr-FR" altLang="fr-FR" sz="2000" dirty="0"/>
              <a:t>F 20 ans, bilan de 3 CCG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 : Illustration 1</a:t>
            </a:r>
          </a:p>
        </p:txBody>
      </p:sp>
      <p:sp>
        <p:nvSpPr>
          <p:cNvPr id="2" name="ZoneTexte 1"/>
          <p:cNvSpPr txBox="1"/>
          <p:nvPr>
            <p:custDataLst>
              <p:tags r:id="rId4"/>
            </p:custDataLst>
          </p:nvPr>
        </p:nvSpPr>
        <p:spPr>
          <a:xfrm>
            <a:off x="1187624" y="609329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Présence au réveil de la sieste de </a:t>
            </a:r>
            <a:r>
              <a:rPr lang="fr-FR" dirty="0" err="1"/>
              <a:t>polypointes</a:t>
            </a:r>
            <a:r>
              <a:rPr lang="fr-FR" dirty="0"/>
              <a:t> et pointes-ondes  Généralisées, en faveur du diagnostic d’Epilepsie Myoclonique Juvénile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Picture 3" descr="EGIavecPPOG">
            <a:extLst>
              <a:ext uri="{FF2B5EF4-FFF2-40B4-BE49-F238E27FC236}">
                <a16:creationId xmlns:a16="http://schemas.microsoft.com/office/drawing/2014/main" id="{90A9FD1D-BF68-4B8B-9B4B-942D44228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940" y="1580883"/>
            <a:ext cx="7823212" cy="4512413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517930-949C-4D0A-AEBD-B58870F593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3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32"/>
    </mc:Choice>
    <mc:Fallback xmlns="">
      <p:transition spd="slow" advTm="3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26">
            <a:extLst>
              <a:ext uri="{FF2B5EF4-FFF2-40B4-BE49-F238E27FC236}">
                <a16:creationId xmlns:a16="http://schemas.microsoft.com/office/drawing/2014/main" id="{D6840DE5-0CCD-4713-8866-3C4169CC7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7" b="25050"/>
          <a:stretch>
            <a:fillRect/>
          </a:stretch>
        </p:blipFill>
        <p:spPr>
          <a:xfrm>
            <a:off x="513358" y="1412776"/>
            <a:ext cx="8281987" cy="46355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 : Illustration 2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1475656" y="6084004"/>
            <a:ext cx="711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Rythmes </a:t>
            </a:r>
            <a:r>
              <a:rPr lang="fr-FR" dirty="0" err="1"/>
              <a:t>recrutants</a:t>
            </a:r>
            <a:r>
              <a:rPr lang="fr-FR" dirty="0"/>
              <a:t> du sommeil lent dans le Syndrome de Lennox-Gastaut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089A87-BB64-4F93-8477-B49B5359B52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31">
            <a:extLst>
              <a:ext uri="{FF2B5EF4-FFF2-40B4-BE49-F238E27FC236}">
                <a16:creationId xmlns:a16="http://schemas.microsoft.com/office/drawing/2014/main" id="{37AE7E35-777E-410E-8B34-4D14ADD83F7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59" b="5682"/>
          <a:stretch>
            <a:fillRect/>
          </a:stretch>
        </p:blipFill>
        <p:spPr>
          <a:xfrm>
            <a:off x="1115616" y="1268760"/>
            <a:ext cx="6938614" cy="46985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 : Illustration 3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1547664" y="60932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Activations des pointes </a:t>
            </a:r>
            <a:r>
              <a:rPr lang="fr-FR" dirty="0" err="1"/>
              <a:t>centro</a:t>
            </a:r>
            <a:r>
              <a:rPr lang="fr-FR" dirty="0"/>
              <a:t>-temporales par le sommeil dans l’EPR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8D0338-901B-4188-8403-2063C2A2B84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 : Illustration 3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1547664" y="60932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Activations des pointes </a:t>
            </a:r>
            <a:r>
              <a:rPr lang="fr-FR" dirty="0" err="1"/>
              <a:t>centro</a:t>
            </a:r>
            <a:r>
              <a:rPr lang="fr-FR" dirty="0"/>
              <a:t>-temporales par le sommeil dans l’EPR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3BAFD3-0757-4FC3-910C-13BD7D329A9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62" b="6250"/>
          <a:stretch>
            <a:fillRect/>
          </a:stretch>
        </p:blipFill>
        <p:spPr bwMode="auto">
          <a:xfrm>
            <a:off x="719572" y="1340768"/>
            <a:ext cx="7596844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6A487E-23D0-4940-934F-7CD8DF91E61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4027278"/>
      </p:ext>
    </p:extLst>
  </p:cSld>
  <p:clrMapOvr>
    <a:masterClrMapping/>
  </p:clrMapOvr>
  <p:transition advTm="65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6">
            <a:extLst>
              <a:ext uri="{FF2B5EF4-FFF2-40B4-BE49-F238E27FC236}">
                <a16:creationId xmlns:a16="http://schemas.microsoft.com/office/drawing/2014/main" id="{A5149BA8-F5FE-4726-AFA5-F154073D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051" y="1412776"/>
            <a:ext cx="7200602" cy="443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 : Illustration 4</a:t>
            </a:r>
          </a:p>
        </p:txBody>
      </p:sp>
      <p:sp>
        <p:nvSpPr>
          <p:cNvPr id="3" name="ZoneTexte 2"/>
          <p:cNvSpPr txBox="1"/>
          <p:nvPr>
            <p:custDataLst>
              <p:tags r:id="rId3"/>
            </p:custDataLst>
          </p:nvPr>
        </p:nvSpPr>
        <p:spPr>
          <a:xfrm>
            <a:off x="3203848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POCS : tracé de sommeil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21F25A-239D-4D78-96F7-362314E249A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011EA0E-547E-4374-B966-9C3B6498C5AE}" type="datetime1">
              <a:rPr lang="fr-FR" smtClean="0"/>
              <a:t>12/01/2021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17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9552" y="-27384"/>
            <a:ext cx="8229600" cy="158417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Enregistrer les manifestations du patient</a:t>
            </a:r>
          </a:p>
        </p:txBody>
      </p:sp>
      <p:sp>
        <p:nvSpPr>
          <p:cNvPr id="6" name="ZoneTexte 5"/>
          <p:cNvSpPr txBox="1"/>
          <p:nvPr>
            <p:custDataLst>
              <p:tags r:id="rId6"/>
            </p:custDataLst>
          </p:nvPr>
        </p:nvSpPr>
        <p:spPr>
          <a:xfrm>
            <a:off x="755576" y="2132856"/>
            <a:ext cx="73448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Souvent très utile en cas de doute sur l’origine des manifestations avant une escalade thérapeutique</a:t>
            </a:r>
          </a:p>
          <a:p>
            <a:endParaRPr lang="fr-FR" dirty="0"/>
          </a:p>
          <a:p>
            <a:r>
              <a:rPr lang="fr-FR" dirty="0"/>
              <a:t>Notamment : 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Persistances de manifestations suspectes de crises, fréquentes (quotidiennes)</a:t>
            </a:r>
          </a:p>
          <a:p>
            <a:pPr marL="285750" indent="-285750">
              <a:buFontTx/>
              <a:buChar char="-"/>
            </a:pPr>
            <a:r>
              <a:rPr lang="fr-FR" dirty="0"/>
              <a:t>Suspicion de Crises Non Epileptiques psychogènes (souvent plus facilement </a:t>
            </a:r>
            <a:r>
              <a:rPr lang="fr-FR" dirty="0" err="1"/>
              <a:t>déclenchables</a:t>
            </a:r>
            <a:r>
              <a:rPr lang="fr-FR" dirty="0"/>
              <a:t> que les crises, en enregistrement prolongé de quelques heures</a:t>
            </a:r>
          </a:p>
          <a:p>
            <a:pPr marL="285750" indent="-285750">
              <a:buFontTx/>
              <a:buChar char="-"/>
            </a:pPr>
            <a:r>
              <a:rPr lang="fr-FR" dirty="0"/>
              <a:t>Manifestations paroxystiques du sommeil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Dans cette indication, sa rentabilité est toutefois inférieure à celle des EEG prolongés de 24 heures en hospitalisation, qui peuvent se prolonger plusieurs jours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C5F169F-B6CA-46D2-BFE8-C048B66228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59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8"/>
    </mc:Choice>
    <mc:Fallback xmlns="">
      <p:transition spd="slow" advTm="7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F2173733-7C51-4CBE-BDA8-314F3DDF7C1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fr-FR" altLang="fr-FR" sz="1800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1631B60C-455B-4294-ACB0-06795481ABFE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7544" y="2132856"/>
            <a:ext cx="8356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ü"/>
            </a:pPr>
            <a:r>
              <a:rPr lang="fr-FR" altLang="fr-FR" sz="2000" dirty="0">
                <a:latin typeface="+mj-lt"/>
              </a:rPr>
              <a:t>Jeune fille de 20 ans, droitière, étudiante en pharmacie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ü"/>
            </a:pP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ATCD : </a:t>
            </a:r>
            <a:r>
              <a:rPr lang="fr-FR" altLang="fr-FR" sz="2000" dirty="0" err="1">
                <a:latin typeface="+mj-lt"/>
                <a:sym typeface="Wingdings" panose="05000000000000000000" pitchFamily="2" charset="2"/>
              </a:rPr>
              <a:t>PolyArthrite</a:t>
            </a: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altLang="fr-FR" sz="2000" dirty="0" err="1">
                <a:latin typeface="+mj-lt"/>
                <a:sym typeface="Wingdings" panose="05000000000000000000" pitchFamily="2" charset="2"/>
              </a:rPr>
              <a:t>Rhumatoide</a:t>
            </a: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 juvénile, CF simples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ü"/>
            </a:pP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Apparition à 18 ans de manifestations à type de douleurs de l’hypochondre droit,  parfois DTS, sensations vertigineuses, frissons pouvant se produire jusque 100 X/jour…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ü"/>
            </a:pP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Examen neurologique normal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ü"/>
            </a:pP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EEG standard normal</a:t>
            </a:r>
          </a:p>
          <a:p>
            <a:pPr>
              <a:lnSpc>
                <a:spcPct val="90000"/>
              </a:lnSpc>
              <a:buClr>
                <a:schemeClr val="accent2"/>
              </a:buClr>
              <a:buSzPct val="75000"/>
              <a:buFont typeface="Wingdings" panose="05000000000000000000" pitchFamily="2" charset="2"/>
              <a:buChar char="ü"/>
            </a:pPr>
            <a:r>
              <a:rPr lang="fr-FR" altLang="fr-FR" sz="2000" dirty="0">
                <a:latin typeface="+mj-lt"/>
                <a:sym typeface="Wingdings" panose="05000000000000000000" pitchFamily="2" charset="2"/>
              </a:rPr>
              <a:t>IRM normale</a:t>
            </a:r>
            <a:endParaRPr lang="fr-FR" altLang="fr-FR" sz="2000" dirty="0">
              <a:latin typeface="+mj-lt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349287" y="122312"/>
            <a:ext cx="8229600" cy="107444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Indications d’un EPPS : Enregistrer les manifestations du patient : </a:t>
            </a:r>
            <a:r>
              <a:rPr lang="fr-FR" sz="3200" b="1" dirty="0"/>
              <a:t>Illustration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559CD6-6649-4DEB-8FAD-B9DAC60FDE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59"/>
    </mc:Choice>
    <mc:Fallback xmlns="">
      <p:transition spd="slow" advTm="49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996BE4F-DC43-42ED-8C68-BE1071C3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839200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F0C94333-01DE-45B6-A193-62F06E1BE37A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18975" y="6383933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/>
              <a:t>Crise </a:t>
            </a:r>
            <a:r>
              <a:rPr lang="fr-FR" altLang="fr-FR" sz="1800" dirty="0" err="1"/>
              <a:t>mésiale</a:t>
            </a:r>
            <a:r>
              <a:rPr lang="fr-FR" altLang="fr-FR" sz="1800" dirty="0"/>
              <a:t> temporale gauche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49287" y="11953"/>
            <a:ext cx="8229600" cy="107444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Indications d’un EPPS : Enregistrer les manifestations du patient : </a:t>
            </a:r>
            <a:r>
              <a:rPr lang="fr-FR" sz="3200" b="1" dirty="0"/>
              <a:t>Illustration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A13940-4D95-49A8-9EED-86CF3B2058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7"/>
    </mc:Choice>
    <mc:Fallback xmlns="">
      <p:transition spd="slow" advTm="2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DE3CD-F781-4CE7-9D5A-B359AFF5AA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Qu’est ce qu’un EEG prolongé après privation de sommeil (EPPS)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C7F286-0A45-471E-8879-C4B0B0FFFA0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67544" y="170080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fr-FR" sz="2600" dirty="0"/>
              <a:t>Durée &gt; 1 heure,  et &lt; 24 heures (habituellement 3-5 heures)</a:t>
            </a:r>
          </a:p>
          <a:p>
            <a:r>
              <a:rPr lang="fr-FR" sz="2600" dirty="0"/>
              <a:t>Au mieux associée à la vidéo</a:t>
            </a:r>
          </a:p>
          <a:p>
            <a:r>
              <a:rPr lang="fr-FR" sz="2600" dirty="0"/>
              <a:t>Avec l’objectif (pas toujours atteint..) d’enregistrer du sommeil ou au moins de la somnolence…</a:t>
            </a:r>
          </a:p>
          <a:p>
            <a:r>
              <a:rPr lang="fr-FR" sz="2600" dirty="0"/>
              <a:t>Cotation : </a:t>
            </a:r>
          </a:p>
          <a:p>
            <a:pPr lvl="1"/>
            <a:r>
              <a:rPr lang="fr-FR" sz="2100" dirty="0"/>
              <a:t>Code : AAQP006: Electroencéphalographie de longue durée de 1 à 4 heures sur 8 dérivation ou plus, avec enregistrement vidéo : 139,97€</a:t>
            </a:r>
          </a:p>
          <a:p>
            <a:pPr lvl="1"/>
            <a:r>
              <a:rPr lang="fr-FR" sz="2100" dirty="0"/>
              <a:t>Code : AAQP010: Electroencéphalographie de longue durée de plus de 4 heures sur 8 dérivations ou plus, avec enregistrement vidéo : 233,28€</a:t>
            </a:r>
          </a:p>
          <a:p>
            <a:pPr lvl="1"/>
            <a:r>
              <a:rPr lang="fr-FR" sz="2100" dirty="0"/>
              <a:t>Code : AAQP350: Electroencéphalographie sur 14 dérivations ou plus avec enregistrement d'une durée minimale de 20 minutes, avec numérisation chez un patient de 6 ans ou plus :130,46€</a:t>
            </a:r>
          </a:p>
          <a:p>
            <a:pPr lvl="1"/>
            <a:endParaRPr lang="fr-FR" b="1" dirty="0"/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64B9B7-B729-471A-8666-93BC39F68FB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61D51D-7071-4B33-B84B-021ED338C3D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D57114-63AD-4AE6-BF44-47F63A80B7E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</a:t>
            </a:fld>
            <a:endParaRPr lang="fr-FR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B2F75F1-E266-4FC2-BF37-1E874A835D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8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66"/>
    </mc:Choice>
    <mc:Fallback xmlns="">
      <p:transition spd="slow" advTm="13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3497A-8518-4284-8684-BF2514D0C99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35696" y="260648"/>
            <a:ext cx="5256584" cy="936104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87913C-1003-4472-B96D-C987E53E543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9FB675-0BE2-40CA-AAD7-AC8E04DED21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ED8429-B678-4BDE-9436-75B25A447DE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20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4A41D0-A605-4636-8F14-B1CA0BE9505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9741" y="1700808"/>
            <a:ext cx="6696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EEG prolongé après Privation de sommeil est un moyen facile et « peu couteux » d’augmenter la sensibilité de l’EEG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Examen de deuxième intention (après l’EEG standard)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Permet de mettre en évidence des anomalies épileptiformes chez 30-40% des patients épileptiques ‘de novo’ dont l’EEG standard était normal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Indispensable dans le diagnostic syndromique de certaines épilepsies lorsque celui reste douteux après l’EEG standard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Utile également pour enregistrer les manifestations des patients lorsqu’elles sont fréquentes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Mais nécessite du personnel dédié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9DEEB5-7C1E-4A0E-BB26-AF3BC93FA22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6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15"/>
    </mc:Choice>
    <mc:Fallback xmlns="">
      <p:transition spd="slow" advTm="8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F12F21-175B-450F-8127-ABBBE96EA90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fr-FR" dirty="0"/>
              <a:t>Pourquoi faire un EPPS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04FA8C-414C-4850-8652-EDD400B8E69B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fr-FR" sz="2900" dirty="0"/>
              <a:t>Prolongé </a:t>
            </a:r>
            <a:r>
              <a:rPr lang="fr-FR" sz="2900" dirty="0">
                <a:sym typeface="Wingdings" panose="05000000000000000000" pitchFamily="2" charset="2"/>
              </a:rPr>
              <a:t> </a:t>
            </a:r>
            <a:r>
              <a:rPr lang="fr-FR" sz="2900" dirty="0"/>
              <a:t>possibles interventions médicales, thérapeutiques ou diagnostiques au cours de l’enregistrement</a:t>
            </a:r>
          </a:p>
          <a:p>
            <a:r>
              <a:rPr lang="fr-FR" sz="2900" dirty="0"/>
              <a:t>La privation de sommeil </a:t>
            </a:r>
            <a:r>
              <a:rPr lang="fr-FR" sz="2900" dirty="0">
                <a:sym typeface="Wingdings" panose="05000000000000000000" pitchFamily="2" charset="2"/>
              </a:rPr>
              <a:t> </a:t>
            </a:r>
            <a:r>
              <a:rPr lang="fr-FR" sz="2900" dirty="0"/>
              <a:t>favorise les évènements cliniques (crises) et </a:t>
            </a:r>
            <a:r>
              <a:rPr lang="fr-FR" sz="2900" dirty="0" err="1"/>
              <a:t>surout</a:t>
            </a:r>
            <a:r>
              <a:rPr lang="fr-FR" sz="2900" dirty="0"/>
              <a:t> électriques chez les patients épileptiques</a:t>
            </a:r>
          </a:p>
          <a:p>
            <a:r>
              <a:rPr lang="fr-FR" sz="2900" dirty="0"/>
              <a:t>Le sommeil </a:t>
            </a:r>
            <a:r>
              <a:rPr lang="fr-FR" sz="2900" dirty="0">
                <a:sym typeface="Wingdings" panose="05000000000000000000" pitchFamily="2" charset="2"/>
              </a:rPr>
              <a:t> </a:t>
            </a:r>
            <a:r>
              <a:rPr lang="fr-FR" sz="2900" dirty="0"/>
              <a:t>active les anomalies épileptiques des patients (périodes de transition, sommeil lent)</a:t>
            </a:r>
          </a:p>
          <a:p>
            <a:r>
              <a:rPr lang="fr-FR" sz="2900" dirty="0"/>
              <a:t>Dans certaines épilepsies, les aspects EEG du sommeil sont très évocateurs </a:t>
            </a:r>
          </a:p>
          <a:p>
            <a:r>
              <a:rPr lang="fr-FR" sz="2900" dirty="0"/>
              <a:t>L’enregistrement de l’EEG après le réveil peut également être intéressant dans certaines situations</a:t>
            </a:r>
          </a:p>
          <a:p>
            <a:endParaRPr lang="fr-FR" dirty="0"/>
          </a:p>
          <a:p>
            <a:pPr marL="0" indent="0" algn="ctr">
              <a:buNone/>
            </a:pPr>
            <a:r>
              <a:rPr lang="fr-FR" dirty="0">
                <a:sym typeface="Wingdings" panose="05000000000000000000" pitchFamily="2" charset="2"/>
              </a:rPr>
              <a:t> </a:t>
            </a:r>
            <a:r>
              <a:rPr lang="fr-FR" b="1" dirty="0">
                <a:sym typeface="Wingdings" panose="05000000000000000000" pitchFamily="2" charset="2"/>
              </a:rPr>
              <a:t>Sensibilité de l’EPPS &gt; Sensibilité de l’EEG standard</a:t>
            </a:r>
          </a:p>
          <a:p>
            <a:pPr algn="ctr"/>
            <a:endParaRPr lang="fr-FR" b="1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fr-FR" b="1" dirty="0">
                <a:sym typeface="Wingdings" panose="05000000000000000000" pitchFamily="2" charset="2"/>
              </a:rPr>
              <a:t>Sensibilité presque comparable à un EEG de nuit</a:t>
            </a:r>
            <a:endParaRPr lang="fr-FR" b="1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453CBF-5C0B-402B-AC0E-0055230D104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8A8023-7561-48C1-89A2-EABBAF77C2C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4FECC6-0684-4557-892F-0DE4D73A8FA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3</a:t>
            </a:fld>
            <a:endParaRPr lang="fr-FR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B831BE-52B8-4781-B5B5-450EFEEE2D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6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53"/>
    </mc:Choice>
    <mc:Fallback xmlns="">
      <p:transition spd="slow" advTm="22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B30B3-EAE6-4CBF-942D-69513F79CD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fr-FR" dirty="0"/>
              <a:t>Comment se passe un EPPS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11AD68-40D6-4F67-B48B-0CC27C4F0A1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Privation de sommeil : totale ou partielle</a:t>
            </a:r>
          </a:p>
          <a:p>
            <a:pPr lvl="1"/>
            <a:r>
              <a:rPr lang="fr-FR" sz="2400" dirty="0"/>
              <a:t>Très variable</a:t>
            </a:r>
          </a:p>
          <a:p>
            <a:pPr lvl="1"/>
            <a:r>
              <a:rPr lang="fr-FR" sz="2400" dirty="0"/>
              <a:t>Pas d’ étude comparative</a:t>
            </a:r>
          </a:p>
          <a:p>
            <a:pPr lvl="1"/>
            <a:r>
              <a:rPr lang="fr-FR" sz="2400" dirty="0"/>
              <a:t>En moyenne de 3 heures</a:t>
            </a:r>
          </a:p>
          <a:p>
            <a:pPr lvl="1"/>
            <a:r>
              <a:rPr lang="fr-FR" sz="2400" dirty="0"/>
              <a:t>Au domicile du patient, habituellement</a:t>
            </a:r>
          </a:p>
          <a:p>
            <a:pPr marL="514350" indent="-457200"/>
            <a:r>
              <a:rPr lang="fr-FR" sz="2400" dirty="0"/>
              <a:t>Enregistrement au labo, par exemple en </a:t>
            </a:r>
            <a:r>
              <a:rPr lang="fr-FR" sz="2400" dirty="0" err="1"/>
              <a:t>post-prandial</a:t>
            </a:r>
            <a:endParaRPr lang="fr-FR" sz="2400" dirty="0"/>
          </a:p>
          <a:p>
            <a:pPr marL="514350" indent="-457200"/>
            <a:r>
              <a:rPr lang="fr-FR" sz="2400" dirty="0"/>
              <a:t>Prévenir du risque de crise +++ (se faire véhiculer)</a:t>
            </a:r>
          </a:p>
          <a:p>
            <a:pPr marL="514350" indent="-457200"/>
            <a:r>
              <a:rPr lang="fr-FR" sz="2400" dirty="0"/>
              <a:t>Possibilité d’utiliser de la mélatonine (Pas d’hypnotiques)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432AD9-DAB9-4725-9A55-64872D33275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10D52C-2BD9-4E87-8D0D-16030BD87A9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D25074-9481-4326-8AC5-839B887DC98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4</a:t>
            </a:fld>
            <a:endParaRPr lang="fr-FR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7EE38E-4EB5-4321-B2FE-4C171DC354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64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69"/>
    </mc:Choice>
    <mc:Fallback xmlns="">
      <p:transition spd="slow" advTm="21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B30B3-EAE6-4CBF-942D-69513F79CD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fr-FR" dirty="0"/>
              <a:t>Comment se passe un EPPS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11AD68-40D6-4F67-B48B-0CC27C4F0A1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514350" indent="-457200"/>
            <a:r>
              <a:rPr lang="fr-FR" sz="2400" dirty="0"/>
              <a:t>Veille + somnolence + sommeil (au moins 1 cycle, avec du sommeil lent N2-N3) + réveil</a:t>
            </a:r>
          </a:p>
          <a:p>
            <a:pPr marL="514350" indent="-457200"/>
            <a:r>
              <a:rPr lang="fr-FR" sz="2400" dirty="0"/>
              <a:t>19-21 électrodes, ECG, avec enregistrement vidéo, EMG, EOG de préférence</a:t>
            </a:r>
          </a:p>
          <a:p>
            <a:pPr marL="514350" indent="-457200"/>
            <a:r>
              <a:rPr lang="fr-FR" sz="2400" dirty="0"/>
              <a:t>Sous surveillance d’un(e) technicien(ne) </a:t>
            </a:r>
            <a:r>
              <a:rPr lang="fr-FR" sz="2400" dirty="0">
                <a:sym typeface="Wingdings" panose="05000000000000000000" pitchFamily="2" charset="2"/>
              </a:rPr>
              <a:t> </a:t>
            </a:r>
            <a:r>
              <a:rPr lang="fr-FR" sz="2400" dirty="0"/>
              <a:t>nécessite du personnel dédié</a:t>
            </a:r>
          </a:p>
          <a:p>
            <a:pPr marL="514350" indent="-457200"/>
            <a:r>
              <a:rPr lang="fr-FR" sz="2400" dirty="0"/>
              <a:t>Avec autres manœuvres de sensibilisation :  Hyperventilation, Stimulation lumineuse intermittente, manœuvres de déclenchement spécifiques au sujet (lecture, repas,…) </a:t>
            </a:r>
          </a:p>
          <a:p>
            <a:pPr marL="514350" indent="-457200"/>
            <a:r>
              <a:rPr lang="fr-FR" sz="2400" dirty="0"/>
              <a:t>Rentabilité meilleure si effectué dans les jours suivant une 1</a:t>
            </a:r>
            <a:r>
              <a:rPr lang="fr-FR" sz="2400" baseline="30000" dirty="0"/>
              <a:t>ère</a:t>
            </a:r>
            <a:r>
              <a:rPr lang="fr-FR" sz="2400" dirty="0"/>
              <a:t> crise</a:t>
            </a:r>
          </a:p>
          <a:p>
            <a:pPr marL="514350" indent="-457200"/>
            <a:endParaRPr lang="fr-FR" sz="2400" dirty="0"/>
          </a:p>
          <a:p>
            <a:pPr lvl="1"/>
            <a:endParaRPr lang="fr-FR" sz="24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432AD9-DAB9-4725-9A55-64872D33275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10D52C-2BD9-4E87-8D0D-16030BD87A9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D25074-9481-4326-8AC5-839B887DC98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5</a:t>
            </a:fld>
            <a:endParaRPr lang="fr-FR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9BF3C9-83AC-4A06-9955-8C4C0E3D6AA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43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26"/>
    </mc:Choice>
    <mc:Fallback xmlns="">
      <p:transition spd="slow" advTm="22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9552" y="-27384"/>
            <a:ext cx="8229600" cy="85010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fr-FR" dirty="0"/>
              <a:t>Indications d’un EPPS: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0FCE58-9628-4965-8001-0DC84E98371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F3F0722-E174-489E-AF18-E7FDC4B65DFC}" type="datetime1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DFB9E1-2012-4605-B356-A937DA01D30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2EC5B5-DB6A-459B-BA7C-06DABFCB32D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6</a:t>
            </a:fld>
            <a:endParaRPr lang="fr-FR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E42B94E-410F-4185-8796-46DF20D4A181}"/>
              </a:ext>
            </a:extLst>
          </p:cNvPr>
          <p:cNvSpPr txBox="1">
            <a:spLocks noGrp="1" noChangeArrowheads="1"/>
          </p:cNvSpPr>
          <p:nvPr>
            <p:ph idx="1"/>
            <p:custDataLst>
              <p:tags r:id="rId6"/>
            </p:custDataLst>
          </p:nvPr>
        </p:nvSpPr>
        <p:spPr bwMode="auto">
          <a:xfrm>
            <a:off x="467544" y="1225689"/>
            <a:ext cx="8229600" cy="499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800" b="1" dirty="0">
                <a:latin typeface="+mj-lt"/>
              </a:rPr>
              <a:t>Après un premier évènement clinique paroxystique possiblement épileptique</a:t>
            </a:r>
          </a:p>
          <a:p>
            <a:pPr marL="685800" lvl="1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600" dirty="0">
                <a:latin typeface="+mj-lt"/>
              </a:rPr>
              <a:t>Si la crise est probable et si le premier EEG précoce est négatif: pour prédire le risque de récidive, faire le diagnostic positif de maladie épileptique et contribuer au diagnostic syndromique</a:t>
            </a:r>
          </a:p>
          <a:p>
            <a:pPr marL="685800" lvl="1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600" dirty="0">
                <a:latin typeface="+mj-lt"/>
              </a:rPr>
              <a:t>Si la crise est possible et si le premier EEG précoce est négatif: contribue </a:t>
            </a:r>
            <a:r>
              <a:rPr lang="fr-FR" sz="1600" dirty="0">
                <a:latin typeface="+mj-lt"/>
              </a:rPr>
              <a:t>rétrospectivement à établir la nature épileptique de l’épisode</a:t>
            </a:r>
          </a:p>
          <a:p>
            <a:pPr marL="457200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2000" b="1" dirty="0">
                <a:latin typeface="+mj-lt"/>
              </a:rPr>
              <a:t>Chez un patient avec une épilepsie connue</a:t>
            </a:r>
          </a:p>
          <a:p>
            <a:pPr marL="685800" lvl="1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600" dirty="0">
                <a:latin typeface="+mj-lt"/>
              </a:rPr>
              <a:t>Pour préciser le diagnostic syndromique</a:t>
            </a:r>
          </a:p>
          <a:p>
            <a:pPr marL="685800" lvl="1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600" dirty="0">
                <a:latin typeface="+mj-lt"/>
              </a:rPr>
              <a:t>Évaluer l’évolutivité lorsque le patient vit seul et l’interrogatoire peu informatif ou peu fiable</a:t>
            </a:r>
          </a:p>
          <a:p>
            <a:pPr marL="685800" lvl="1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600" dirty="0">
                <a:latin typeface="+mj-lt"/>
              </a:rPr>
              <a:t>Pour enregistrer (et diagnostiquer) des manifestations cliniques suspectes fréquentes (quotidiennes)</a:t>
            </a:r>
          </a:p>
          <a:p>
            <a:pPr marL="685800" lvl="1" indent="-457200">
              <a:lnSpc>
                <a:spcPct val="150000"/>
              </a:lnSpc>
              <a:spcBef>
                <a:spcPct val="0"/>
              </a:spcBef>
              <a:buClrTx/>
              <a:buSzTx/>
              <a:buFont typeface="+mj-lt"/>
              <a:buAutoNum type="arabicPeriod"/>
            </a:pPr>
            <a:r>
              <a:rPr lang="fr-FR" altLang="fr-FR" sz="1600" dirty="0">
                <a:latin typeface="+mj-lt"/>
              </a:rPr>
              <a:t>Aide à la décision d’arrêt du traitement?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70C472-4B3B-4C6D-A384-D637E3C9EF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38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580"/>
    </mc:Choice>
    <mc:Fallback xmlns="">
      <p:transition spd="slow" advTm="33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1028">
            <a:extLst>
              <a:ext uri="{FF2B5EF4-FFF2-40B4-BE49-F238E27FC236}">
                <a16:creationId xmlns:a16="http://schemas.microsoft.com/office/drawing/2014/main" id="{0008E2D3-F78A-4237-B37C-8C0DE0F340E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5499" y="1340768"/>
            <a:ext cx="758666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/>
              <a:t>Epilepsie : Interrogatoire +++++++++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/>
              <a:t>mais pas toujours facile...</a:t>
            </a:r>
          </a:p>
        </p:txBody>
      </p:sp>
      <p:pic>
        <p:nvPicPr>
          <p:cNvPr id="11268" name="Picture 1030" descr="sylla">
            <a:extLst>
              <a:ext uri="{FF2B5EF4-FFF2-40B4-BE49-F238E27FC236}">
                <a16:creationId xmlns:a16="http://schemas.microsoft.com/office/drawing/2014/main" id="{CD1E9F0B-E78B-4EEB-A168-C80676B3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871" y="2122355"/>
            <a:ext cx="2356458" cy="203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31">
            <a:extLst>
              <a:ext uri="{FF2B5EF4-FFF2-40B4-BE49-F238E27FC236}">
                <a16:creationId xmlns:a16="http://schemas.microsoft.com/office/drawing/2014/main" id="{E7E8A868-DECE-403A-BDC1-758F32207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122355"/>
            <a:ext cx="2087901" cy="195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1032">
            <a:extLst>
              <a:ext uri="{FF2B5EF4-FFF2-40B4-BE49-F238E27FC236}">
                <a16:creationId xmlns:a16="http://schemas.microsoft.com/office/drawing/2014/main" id="{1FA7BE5B-BEA3-4E6D-BDAE-C99450D0DED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7538" y="4132786"/>
            <a:ext cx="240806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dirty="0"/>
              <a:t>Risques inhérents aux crises</a:t>
            </a:r>
            <a:endParaRPr lang="fr-FR" altLang="fr-FR" dirty="0"/>
          </a:p>
        </p:txBody>
      </p:sp>
      <p:sp>
        <p:nvSpPr>
          <p:cNvPr id="11271" name="Text Box 1033">
            <a:extLst>
              <a:ext uri="{FF2B5EF4-FFF2-40B4-BE49-F238E27FC236}">
                <a16:creationId xmlns:a16="http://schemas.microsoft.com/office/drawing/2014/main" id="{F948EF19-E7FA-4B13-AC9A-A7DF59BDD41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34080" y="4632411"/>
            <a:ext cx="40640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dirty="0"/>
              <a:t>Conséquences sociales : peur de sortir, perte du permis de conduire, repli sur soi </a:t>
            </a:r>
          </a:p>
        </p:txBody>
      </p:sp>
      <p:sp>
        <p:nvSpPr>
          <p:cNvPr id="11272" name="Text Box 1034">
            <a:extLst>
              <a:ext uri="{FF2B5EF4-FFF2-40B4-BE49-F238E27FC236}">
                <a16:creationId xmlns:a16="http://schemas.microsoft.com/office/drawing/2014/main" id="{8CDFAC1E-57B7-44DA-BC4D-1A3B0086A654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34079" y="5347388"/>
            <a:ext cx="39274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dirty="0"/>
              <a:t>Conséquences professionnelles: reclassement professionnel, chômage</a:t>
            </a:r>
            <a:endParaRPr lang="fr-FR" altLang="fr-FR" dirty="0"/>
          </a:p>
        </p:txBody>
      </p:sp>
      <p:sp>
        <p:nvSpPr>
          <p:cNvPr id="11273" name="Text Box 1035">
            <a:extLst>
              <a:ext uri="{FF2B5EF4-FFF2-40B4-BE49-F238E27FC236}">
                <a16:creationId xmlns:a16="http://schemas.microsoft.com/office/drawing/2014/main" id="{F71A5559-9CDB-4FB8-9627-08D83513341B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34080" y="4131284"/>
            <a:ext cx="406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7150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600" dirty="0"/>
              <a:t>Conséquences médicales : traitement antiépileptique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Indications d’un EPPS :  Diagnostic d’Epilepsie</a:t>
            </a:r>
          </a:p>
        </p:txBody>
      </p:sp>
      <p:sp>
        <p:nvSpPr>
          <p:cNvPr id="2" name="Rectangle 1"/>
          <p:cNvSpPr/>
          <p:nvPr>
            <p:custDataLst>
              <p:tags r:id="rId8"/>
            </p:custDataLst>
          </p:nvPr>
        </p:nvSpPr>
        <p:spPr>
          <a:xfrm>
            <a:off x="2094080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fr-FR" b="1" dirty="0">
                <a:sym typeface="Wingdings" panose="05000000000000000000" pitchFamily="2" charset="2"/>
              </a:rPr>
              <a:t> Se donner les moyens de faire un Diagnostic de ‘certitude’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7D31AD-9D62-4D3D-881C-457697F449F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35"/>
    </mc:Choice>
    <mc:Fallback xmlns="">
      <p:transition spd="slow" advTm="138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>
            <a:extLst>
              <a:ext uri="{FF2B5EF4-FFF2-40B4-BE49-F238E27FC236}">
                <a16:creationId xmlns:a16="http://schemas.microsoft.com/office/drawing/2014/main" id="{69630DD4-C9E3-4466-9BC3-B153436BF1AC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4352" y="1268760"/>
            <a:ext cx="76200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altLang="fr-FR" dirty="0">
                <a:sym typeface="Wingdings" panose="05000000000000000000" pitchFamily="2" charset="2"/>
              </a:rPr>
              <a:t> Se donner les moyens de faire un Diagnostic de ‘certitude’</a:t>
            </a:r>
          </a:p>
          <a:p>
            <a:pPr>
              <a:spcBef>
                <a:spcPct val="50000"/>
              </a:spcBef>
              <a:defRPr/>
            </a:pPr>
            <a:endParaRPr lang="fr-FR" altLang="fr-FR" dirty="0"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fr-FR" altLang="fr-FR" b="1" dirty="0">
                <a:sym typeface="Wingdings" panose="05000000000000000000" pitchFamily="2" charset="2"/>
              </a:rPr>
              <a:t>EEG standard</a:t>
            </a:r>
            <a:endParaRPr lang="fr-FR" altLang="fr-FR" b="1" dirty="0"/>
          </a:p>
          <a:p>
            <a:pPr marL="87313" lvl="1">
              <a:spcBef>
                <a:spcPct val="50000"/>
              </a:spcBef>
              <a:defRPr/>
            </a:pPr>
            <a:r>
              <a:rPr lang="fr-FR" altLang="fr-FR" b="1" dirty="0"/>
              <a:t>Mais : - </a:t>
            </a:r>
            <a:r>
              <a:rPr lang="fr-FR" altLang="fr-FR" dirty="0"/>
              <a:t> la sensibilité de l’EEG standard relativement faible (environ 20-60% )</a:t>
            </a: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fr-FR" altLang="fr-FR" dirty="0"/>
              <a:t> Il existe des faux positifs (1-3%)</a:t>
            </a:r>
          </a:p>
          <a:p>
            <a:pPr lvl="1">
              <a:spcBef>
                <a:spcPct val="50000"/>
              </a:spcBef>
              <a:buFontTx/>
              <a:buChar char="-"/>
              <a:defRPr/>
            </a:pPr>
            <a:r>
              <a:rPr lang="fr-FR" altLang="fr-FR" dirty="0"/>
              <a:t> Et le traitement d’épreuve à but diagnostique doit être évité !!!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endParaRPr lang="fr-FR" altLang="fr-FR" b="1" dirty="0"/>
          </a:p>
          <a:p>
            <a:pPr algn="ctr">
              <a:spcBef>
                <a:spcPct val="50000"/>
              </a:spcBef>
              <a:defRPr/>
            </a:pPr>
            <a:r>
              <a:rPr lang="fr-FR" altLang="fr-FR" b="1" dirty="0">
                <a:sym typeface="Wingdings" panose="05000000000000000000" pitchFamily="2" charset="2"/>
              </a:rPr>
              <a:t>EEG prolongé après privation de sommeil</a:t>
            </a: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dirty="0">
                <a:sym typeface="Wingdings" panose="05000000000000000000" pitchFamily="2" charset="2"/>
              </a:rPr>
              <a:t>P</a:t>
            </a:r>
            <a:r>
              <a:rPr lang="fr-FR" altLang="fr-FR" dirty="0"/>
              <a:t>résence d’anomalies épileptiformes  ? </a:t>
            </a:r>
            <a:endParaRPr lang="fr-FR" altLang="fr-FR" dirty="0">
              <a:sym typeface="Wingdings" panose="05000000000000000000" pitchFamily="2" charset="2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à"/>
              <a:defRPr/>
            </a:pPr>
            <a:r>
              <a:rPr lang="fr-FR" altLang="fr-FR" dirty="0"/>
              <a:t>Enregistrer les manifestations présentés par le patient</a:t>
            </a:r>
            <a:endParaRPr lang="fr-FR" altLang="fr-FR" sz="2200" dirty="0"/>
          </a:p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à"/>
              <a:defRPr/>
            </a:pPr>
            <a:endParaRPr lang="fr-FR" altLang="fr-FR" sz="2200" dirty="0"/>
          </a:p>
        </p:txBody>
      </p:sp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68EA2858-6C2B-4B8B-9523-C958F45FF84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391024" y="1724026"/>
            <a:ext cx="320675" cy="4333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5" name="Flèche vers le bas 4">
            <a:extLst>
              <a:ext uri="{FF2B5EF4-FFF2-40B4-BE49-F238E27FC236}">
                <a16:creationId xmlns:a16="http://schemas.microsoft.com/office/drawing/2014/main" id="{9EE39AB3-A679-4C3C-B928-7E8F67D74C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265392" y="3721591"/>
            <a:ext cx="320675" cy="4333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Indications d’un EPPS :  Diagnostic d’Epilepsie</a:t>
            </a:r>
            <a:endParaRPr lang="fr-FR" dirty="0"/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9EE39AB3-A679-4C3C-B928-7E8F67D74C9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204847" y="5301208"/>
            <a:ext cx="320675" cy="4333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3" name="ZoneTexte 2"/>
          <p:cNvSpPr txBox="1"/>
          <p:nvPr>
            <p:custDataLst>
              <p:tags r:id="rId7"/>
            </p:custDataLst>
          </p:nvPr>
        </p:nvSpPr>
        <p:spPr>
          <a:xfrm>
            <a:off x="305482" y="5702623"/>
            <a:ext cx="8561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AE chez environ 40% des patients épileptiques ‘de novo’ avec 1</a:t>
            </a:r>
            <a:r>
              <a:rPr lang="fr-FR" b="1" baseline="30000" dirty="0"/>
              <a:t>er</a:t>
            </a:r>
            <a:r>
              <a:rPr lang="fr-FR" b="1" dirty="0"/>
              <a:t> EEG normal</a:t>
            </a:r>
            <a:r>
              <a:rPr lang="fr-FR" dirty="0"/>
              <a:t> (vs environ 15% pour un 2eme EEG; </a:t>
            </a:r>
            <a:r>
              <a:rPr lang="fr-FR" sz="1400" dirty="0"/>
              <a:t>Giorgi et al., 2013</a:t>
            </a:r>
            <a:r>
              <a:rPr lang="fr-FR" dirty="0"/>
              <a:t>)</a:t>
            </a:r>
          </a:p>
          <a:p>
            <a:pPr algn="ctr"/>
            <a:r>
              <a:rPr lang="fr-FR" b="1" dirty="0"/>
              <a:t>Mais également des AE (ondes aigues!) chez 9%...</a:t>
            </a:r>
            <a:r>
              <a:rPr lang="fr-FR" sz="1400" dirty="0"/>
              <a:t> (Giorgi et al., 2013)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526EE7-CDC8-4043-B492-8B1F145B48A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13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D011EA0E-547E-4374-B966-9C3B6498C5AE}" type="datetime1">
              <a:rPr lang="fr-FR" smtClean="0"/>
              <a:t>12/01/2021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fr-FR"/>
              <a:t>DES Neurologie - compétences phase socle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911ED7F-4B69-4064-8FCA-25F765DE7B29}" type="slidenum">
              <a:rPr lang="fr-FR" smtClean="0"/>
              <a:t>9</a:t>
            </a:fld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CC1EEFBE-98D6-4536-8442-AF93051E586E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9552" y="-27384"/>
            <a:ext cx="8229600" cy="122413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Indications d’un EPPS :  Diagnostic syndromique</a:t>
            </a:r>
          </a:p>
        </p:txBody>
      </p:sp>
      <p:sp>
        <p:nvSpPr>
          <p:cNvPr id="6" name="ZoneTexte 5"/>
          <p:cNvSpPr txBox="1"/>
          <p:nvPr>
            <p:custDataLst>
              <p:tags r:id="rId6"/>
            </p:custDataLst>
          </p:nvPr>
        </p:nvSpPr>
        <p:spPr>
          <a:xfrm>
            <a:off x="539552" y="1306644"/>
            <a:ext cx="849694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fr-FR" altLang="fr-FR" b="1" dirty="0"/>
              <a:t>Poser un diagnostic syndromique est fondamental </a:t>
            </a:r>
          </a:p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fr-FR" altLang="fr-FR" b="1" dirty="0"/>
              <a:t>pour une prise en charge optimale!</a:t>
            </a: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fr-FR" altLang="fr-FR" dirty="0"/>
              <a:t>Or l’EEG standard ne permet pas toujours de préciser le syndrome</a:t>
            </a:r>
          </a:p>
          <a:p>
            <a:pPr marL="285750" indent="-28575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</a:pPr>
            <a:endParaRPr lang="fr-FR" alt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sommeil active classiquement les anomalies épileptiques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sommeil est parfois indispensable pour certains diagnostics syndromiques, notamment chez l’enfant!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Exemple des POCS (Syndrome des pointes-onde Continues du Sommeil lent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Exemple de l’Epilepsie partielle </a:t>
            </a:r>
            <a:r>
              <a:rPr lang="fr-FR" dirty="0" err="1"/>
              <a:t>Rolandique</a:t>
            </a:r>
            <a:r>
              <a:rPr lang="fr-FR" dirty="0"/>
              <a:t> : nette activation des anomalies durant le sommeil lent, avec tendance à la diffusion et à la </a:t>
            </a:r>
            <a:r>
              <a:rPr lang="fr-FR" dirty="0" err="1"/>
              <a:t>bilatéralisation</a:t>
            </a:r>
            <a:r>
              <a:rPr lang="fr-FR" dirty="0"/>
              <a:t> indépendante des pointes </a:t>
            </a:r>
            <a:r>
              <a:rPr lang="fr-FR" dirty="0" err="1"/>
              <a:t>rolandiques</a:t>
            </a:r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Exemple du Syndrome de Lennox-Gastaut : bouffées de rythmes rapides généralisés et des crises toniques durant le sommeil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r-FR" dirty="0"/>
              <a:t>Exemple de l’Epilepsie Myoclonique Juvénile : activation des anomalies épileptiformes, et des </a:t>
            </a:r>
            <a:r>
              <a:rPr lang="fr-FR" dirty="0" err="1"/>
              <a:t>myoclonies</a:t>
            </a:r>
            <a:r>
              <a:rPr lang="fr-FR" dirty="0"/>
              <a:t>, après le réveil, notamment provoqué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6D87E1-BE5B-475A-8EE9-C80D161F34D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0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55"/>
    </mc:Choice>
    <mc:Fallback xmlns="">
      <p:transition spd="slow" advTm="9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11.0&quot;&gt;&lt;object type=&quot;1&quot; unique_id=&quot;10001&quot;&gt;&lt;property id=&quot;20141&quot; value=&quot;CoursCEN_EPPS_Szurhaj_Sonorise&quot;/&gt;&lt;property id=&quot;20148&quot; value=&quot;5&quot;/&gt;&lt;property id=&quot;20184&quot; value=&quot;7&quot;/&gt;&lt;property id=&quot;20224&quot; value=&quot;E:\CEN Compétences niveau 2\Phase 2 approfondissement diaporamas\SZURHAJ William à réaliser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0004&quot;&gt;&lt;property id=&quot;20148&quot; value=&quot;5&quot;/&gt;&lt;property id=&quot;20300&quot; value=&quot;Slide 2 - &amp;quot;Qu’est ce qu’un EEG prolongé après privation de sommeil (EPPS)&amp;quot;&quot;/&gt;&lt;property id=&quot;20307&quot; value=&quot;552&quot;/&gt;&lt;property id=&quot;20309&quot; value=&quot;-1&quot;/&gt;&lt;/object&gt;&lt;object type=&quot;3&quot; unique_id=&quot;10005&quot;&gt;&lt;property id=&quot;20148&quot; value=&quot;5&quot;/&gt;&lt;property id=&quot;20300&quot; value=&quot;Slide 3 - &amp;quot;Pourquoi faire un EPPS&amp;quot;&quot;/&gt;&lt;property id=&quot;20307&quot; value=&quot;553&quot;/&gt;&lt;property id=&quot;20309&quot; value=&quot;-1&quot;/&gt;&lt;/object&gt;&lt;object type=&quot;3&quot; unique_id=&quot;10006&quot;&gt;&lt;property id=&quot;20148&quot; value=&quot;5&quot;/&gt;&lt;property id=&quot;20300&quot; value=&quot;Slide 4 - &amp;quot;Comment se passe un EPPS&amp;quot;&quot;/&gt;&lt;property id=&quot;20307&quot; value=&quot;554&quot;/&gt;&lt;property id=&quot;20309&quot; value=&quot;-1&quot;/&gt;&lt;/object&gt;&lt;object type=&quot;3&quot; unique_id=&quot;10007&quot;&gt;&lt;property id=&quot;20148&quot; value=&quot;5&quot;/&gt;&lt;property id=&quot;20300&quot; value=&quot;Slide 5 - &amp;quot;Comment se passe un EPPS&amp;quot;&quot;/&gt;&lt;property id=&quot;20307&quot; value=&quot;559&quot;/&gt;&lt;property id=&quot;20309&quot; value=&quot;-1&quot;/&gt;&lt;/object&gt;&lt;object type=&quot;3&quot; unique_id=&quot;10008&quot;&gt;&lt;property id=&quot;20148&quot; value=&quot;5&quot;/&gt;&lt;property id=&quot;20300&quot; value=&quot;Slide 6 - &amp;quot;Indications d’un EPPS:&amp;quot;&quot;/&gt;&lt;property id=&quot;20307&quot; value=&quot;565&quot;/&gt;&lt;property id=&quot;20309&quot; value=&quot;-1&quot;/&gt;&lt;/object&gt;&lt;object type=&quot;3&quot; unique_id=&quot;10009&quot;&gt;&lt;property id=&quot;20148&quot; value=&quot;5&quot;/&gt;&lt;property id=&quot;20300&quot; value=&quot;Slide 7 - &amp;quot;Indications d’un EPPS :  Diagnostic d’Epilepsie&amp;quot;&quot;/&gt;&lt;property id=&quot;20307&quot; value=&quot;544&quot;/&gt;&lt;property id=&quot;20309&quot; value=&quot;-1&quot;/&gt;&lt;/object&gt;&lt;object type=&quot;3&quot; unique_id=&quot;10010&quot;&gt;&lt;property id=&quot;20148&quot; value=&quot;5&quot;/&gt;&lt;property id=&quot;20300&quot; value=&quot;Slide 8&quot;/&gt;&lt;property id=&quot;20307&quot; value=&quot;506&quot;/&gt;&lt;property id=&quot;20309&quot; value=&quot;-1&quot;/&gt;&lt;/object&gt;&lt;object type=&quot;3&quot; unique_id=&quot;10011&quot;&gt;&lt;property id=&quot;20148&quot; value=&quot;5&quot;/&gt;&lt;property id=&quot;20300&quot; value=&quot;Slide 9&quot;/&gt;&lt;property id=&quot;20307&quot; value=&quot;560&quot;/&gt;&lt;property id=&quot;20309&quot; value=&quot;-1&quot;/&gt;&lt;/object&gt;&lt;object type=&quot;3&quot; unique_id=&quot;10012&quot;&gt;&lt;property id=&quot;20148&quot; value=&quot;5&quot;/&gt;&lt;property id=&quot;20300&quot; value=&quot;Slide 10&quot;/&gt;&lt;property id=&quot;20307&quot; value=&quot;561&quot;/&gt;&lt;property id=&quot;20309&quot; value=&quot;-1&quot;/&gt;&lt;/object&gt;&lt;object type=&quot;3&quot; unique_id=&quot;10013&quot;&gt;&lt;property id=&quot;20148&quot; value=&quot;5&quot;/&gt;&lt;property id=&quot;20300&quot; value=&quot;Slide 11 - &amp;quot;F 20 ans, bilan de 3 CCG&amp;quot;&quot;/&gt;&lt;property id=&quot;20307&quot; value=&quot;547&quot;/&gt;&lt;property id=&quot;20309&quot; value=&quot;-1&quot;/&gt;&lt;/object&gt;&lt;object type=&quot;3&quot; unique_id=&quot;10014&quot;&gt;&lt;property id=&quot;20148&quot; value=&quot;5&quot;/&gt;&lt;property id=&quot;20300&quot; value=&quot;Slide 12 - &amp;quot;F 20 ans, bilan de 3 CCG&amp;quot;&quot;/&gt;&lt;property id=&quot;20307&quot; value=&quot;563&quot;/&gt;&lt;property id=&quot;20309&quot; value=&quot;-1&quot;/&gt;&lt;/object&gt;&lt;object type=&quot;3&quot; unique_id=&quot;10015&quot;&gt;&lt;property id=&quot;20148&quot; value=&quot;5&quot;/&gt;&lt;property id=&quot;20300&quot; value=&quot;Slide 13&quot;/&gt;&lt;property id=&quot;20307&quot; value=&quot;531&quot;/&gt;&lt;property id=&quot;20309&quot; value=&quot;-1&quot;/&gt;&lt;/object&gt;&lt;object type=&quot;3&quot; unique_id=&quot;10016&quot;&gt;&lt;property id=&quot;20148&quot; value=&quot;5&quot;/&gt;&lt;property id=&quot;20300&quot; value=&quot;Slide 14&quot;/&gt;&lt;property id=&quot;20307&quot; value=&quot;533&quot;/&gt;&lt;property id=&quot;20309&quot; value=&quot;-1&quot;/&gt;&lt;/object&gt;&lt;object type=&quot;3&quot; unique_id=&quot;10017&quot;&gt;&lt;property id=&quot;20148&quot; value=&quot;5&quot;/&gt;&lt;property id=&quot;20300&quot; value=&quot;Slide 15&quot;/&gt;&lt;property id=&quot;20307&quot; value=&quot;564&quot;/&gt;&lt;property id=&quot;20309&quot; value=&quot;-1&quot;/&gt;&lt;/object&gt;&lt;object type=&quot;3&quot; unique_id=&quot;10018&quot;&gt;&lt;property id=&quot;20148&quot; value=&quot;5&quot;/&gt;&lt;property id=&quot;20300&quot; value=&quot;Slide 16&quot;/&gt;&lt;property id=&quot;20307&quot; value=&quot;535&quot;/&gt;&lt;property id=&quot;20309&quot; value=&quot;-1&quot;/&gt;&lt;/object&gt;&lt;object type=&quot;3&quot; unique_id=&quot;10019&quot;&gt;&lt;property id=&quot;20148&quot; value=&quot;5&quot;/&gt;&lt;property id=&quot;20300&quot; value=&quot;Slide 17&quot;/&gt;&lt;property id=&quot;20307&quot; value=&quot;562&quot;/&gt;&lt;property id=&quot;20309&quot; value=&quot;-1&quot;/&gt;&lt;/object&gt;&lt;object type=&quot;3&quot; unique_id=&quot;10020&quot;&gt;&lt;property id=&quot;20148&quot; value=&quot;5&quot;/&gt;&lt;property id=&quot;20300&quot; value=&quot;Slide 18&quot;/&gt;&lt;property id=&quot;20307&quot; value=&quot;508&quot;/&gt;&lt;property id=&quot;20309&quot; value=&quot;-1&quot;/&gt;&lt;/object&gt;&lt;object type=&quot;3&quot; unique_id=&quot;10021&quot;&gt;&lt;property id=&quot;20148&quot; value=&quot;5&quot;/&gt;&lt;property id=&quot;20300&quot; value=&quot;Slide 19&quot;/&gt;&lt;property id=&quot;20307&quot; value=&quot;510&quot;/&gt;&lt;property id=&quot;20309&quot; value=&quot;-1&quot;/&gt;&lt;/object&gt;&lt;object type=&quot;3&quot; unique_id=&quot;10022&quot;&gt;&lt;property id=&quot;20148&quot; value=&quot;5&quot;/&gt;&lt;property id=&quot;20300&quot; value=&quot;Slide 20 - &amp;quot;Conclusion&amp;quot;&quot;/&gt;&lt;property id=&quot;20307&quot; value=&quot;558&quot;/&gt;&lt;property id=&quot;20309&quot; value=&quot;-1&quot;/&gt;&lt;/object&gt;&lt;/object&gt;&lt;object type=&quot;8&quot; unique_id=&quot;10044&quot;&gt;&lt;/object&gt;&lt;object type=&quot;10&quot; unique_id=&quot;10177&quot;&gt;&lt;object type=&quot;11&quot; unique_id=&quot;10178&quot;&gt;&lt;/object&gt;&lt;/object&gt;&lt;object type=&quot;4&quot; unique_id=&quot;10179&quot;&gt;&lt;/object&gt;&lt;/object&gt;&lt;/database&gt;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56DF9412-A201-43EE-8C90-42356D669AA3}_11.png&quot;/&gt;&lt;left val=&quot;42&quot;/&gt;&lt;top val=&quot;-15&quot;/&gt;&lt;width val=&quot;649&quot;/&gt;&lt;height val=&quot;128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5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B354C270-A628-4140-A62F-0B105AA0ACC1}_11.png&quot;/&gt;&lt;left val=&quot;90&quot;/&gt;&lt;top val=&quot;477&quot;/&gt;&lt;width val=&quot;509&quot;/&gt;&lt;height val=&quot;39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2.mp3"/>
  <p:tag name="PPSNARRATION" val="12,888499092,E:\CEN Compétences niveau 2\Phase 2 approfondissement diaporamas\SZURHAJ William à réaliser\CoursCEN_EPPS_Szurhaj_Sonorise_pptx\Media.ppcx"/>
  <p:tag name="HTML_SHAPEINFO" val="&lt;SlideThumbPath val=&quot;Slide12.PNG&quot;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FA17E2BA-592A-4AA2-B903-B46485C341B6}_12.png&quot;/&gt;&lt;left val=&quot;54&quot;/&gt;&lt;top val=&quot;92&quot;/&gt;&lt;width val=&quot;649&quot;/&gt;&lt;height val=&quot;39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73CAD27-56CC-4D8B-8824-9B56E1B82FFA}_12.png&quot;/&gt;&lt;left val=&quot;42&quot;/&gt;&lt;top val=&quot;-15&quot;/&gt;&lt;width val=&quot;649&quot;/&gt;&lt;height val=&quot;128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5&quot;/&gt;&lt;lineCharCount val=&quot;7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157BE9CD-79FB-4AB5-BCC8-EFF6FDC10DA5}_12.png&quot;/&gt;&lt;left val=&quot;93&quot;/&gt;&lt;top val=&quot;477&quot;/&gt;&lt;width val=&quot;568&quot;/&gt;&lt;height val=&quot;61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3.mp3"/>
  <p:tag name="PPSNARRATION" val="13,888499092,E:\CEN Compétences niveau 2\Phase 2 approfondissement diaporamas\SZURHAJ William à réaliser\CoursCEN_EPPS_Szurhaj_Sonorise_pptx\Media.ppcx"/>
  <p:tag name="HTML_SHAPEINFO" val="&lt;SlideThumbPath val=&quot;Slide13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E17CEEA0-A752-4077-8EB0-6E7F0ADF6E28}_13.png&quot;/&gt;&lt;left val=&quot;42&quot;/&gt;&lt;top val=&quot;-15&quot;/&gt;&lt;width val=&quot;649&quot;/&gt;&lt;height val=&quot;128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9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625699E-7F65-40E2-86A7-C63D625ED4D5}_13.png&quot;/&gt;&lt;left val=&quot;112&quot;/&gt;&lt;top val=&quot;476&quot;/&gt;&lt;width val=&quot;565&quot;/&gt;&lt;height val=&quot;39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4.mp3"/>
  <p:tag name="PPSNARRATION" val="14,888499092,E:\CEN Compétences niveau 2\Phase 2 approfondissement diaporamas\SZURHAJ William à réaliser\CoursCEN_EPPS_Szurhaj_Sonorise_pptx\Media.ppcx"/>
  <p:tag name="HTML_SHAPEINFO" val="&lt;SlideThumbPath val=&quot;Slide14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1593B69-DE74-40D0-AB50-2A2D21955913}_14.png&quot;/&gt;&lt;left val=&quot;42&quot;/&gt;&lt;top val=&quot;-15&quot;/&gt;&lt;width val=&quot;649&quot;/&gt;&lt;height val=&quot;128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7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97545FCC-3250-425A-82C7-130ED493692E}_14.png&quot;/&gt;&lt;left val=&quot;121&quot;/&gt;&lt;top val=&quot;477&quot;/&gt;&lt;width val=&quot;454&quot;/&gt;&lt;height val=&quot;61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5.mp3"/>
  <p:tag name="PPSNARRATION" val="15,888499092,E:\CEN Compétences niveau 2\Phase 2 approfondissement diaporamas\SZURHAJ William à réaliser\CoursCEN_EPPS_Szurhaj_Sonorise_pptx\Media.ppcx"/>
  <p:tag name="HTML_SHAPEINFO" val="&lt;SlideThumbPath val=&quot;Slide15.PNG&quot;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3E6C8CC5-BA3D-4F49-9E45-12F070C011C6}_15.png&quot;/&gt;&lt;left val=&quot;42&quot;/&gt;&lt;top val=&quot;-15&quot;/&gt;&lt;width val=&quot;649&quot;/&gt;&lt;height val=&quot;128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7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4126577-1C67-4144-973E-F79B497BAFCC}_15.png&quot;/&gt;&lt;left val=&quot;121&quot;/&gt;&lt;top val=&quot;477&quot;/&gt;&lt;width val=&quot;454&quot;/&gt;&lt;height val=&quot;61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6.mp3"/>
  <p:tag name="PPSNARRATION" val="16,888499092,E:\CEN Compétences niveau 2\Phase 2 approfondissement diaporamas\SZURHAJ William à réaliser\CoursCEN_EPPS_Szurhaj_Sonorise_pptx\Media.ppcx"/>
  <p:tag name="HTML_SHAPEINFO" val="&lt;SlideThumbPath val=&quot;Slide16.PNG&quot;/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293FFA65-6DE6-4AD9-9F87-041F41FC6588}_16.png&quot;/&gt;&lt;left val=&quot;42&quot;/&gt;&lt;top val=&quot;-15&quot;/&gt;&lt;width val=&quot;649&quot;/&gt;&lt;height val=&quot;128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3016D3EA-1AD0-471F-82B1-051C340062CF}_16.png&quot;/&gt;&lt;left val=&quot;248&quot;/&gt;&lt;top val=&quot;477&quot;/&gt;&lt;width val=&quot;248&quot;/&gt;&lt;height val=&quot;39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9&quot;/&gt;&lt;lineCharCount val=&quot;16&quot;/&gt;&lt;lineCharCount val=&quot;17&quot;/&gt;&lt;lineCharCount val=&quot;17&quot;/&gt;&lt;lineCharCount val=&quot;16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7.mp3"/>
  <p:tag name="PPSNARRATION" val="17,888499092,E:\CEN Compétences niveau 2\Phase 2 approfondissement diaporamas\SZURHAJ William à réaliser\CoursCEN_EPPS_Szurhaj_Sonorise_pptx\Media.ppcx"/>
  <p:tag name="HTML_SHAPEINFO" val="&lt;SlideThumbPath val=&quot;Slide17.PNG&quot;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26E4B726-0194-4418-BC9B-8308028D1A7C}_17.png&quot;/&gt;&lt;left val=&quot;36&quot;/&gt;&lt;top val=&quot;500&quot;/&gt;&lt;width val=&quot;169&quot;/&gt;&lt;height val=&quot;30&quot;/&gt;&lt;hasText val=&quot;1&quot;/&gt;&lt;/Image&gt;&lt;/ThreeDShape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C960045-E41B-431B-BD36-A174F821C61D}_17.png&quot;/&gt;&lt;left val=&quot;246&quot;/&gt;&lt;top val=&quot;500&quot;/&gt;&lt;width val=&quot;229&quot;/&gt;&lt;height val=&quot;30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4E0E696-CAFE-4495-9649-A8614AC591B1}_17.png&quot;/&gt;&lt;left val=&quot;516&quot;/&gt;&lt;top val=&quot;500&quot;/&gt;&lt;width val=&quot;169&quot;/&gt;&lt;height val=&quot;30&quot;/&gt;&lt;hasText val=&quot;1&quot;/&gt;&lt;/Image&gt;&lt;/ThreeDShape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9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67314CD4-5823-44EF-8449-31967BA10FA7}_17.png&quot;/&gt;&lt;left val=&quot;34&quot;/&gt;&lt;top val=&quot;-12&quot;/&gt;&lt;width val=&quot;673&quot;/&gt;&lt;height val=&quot;146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5&quot;/&gt;&lt;lineCharCount val=&quot;74&quot;/&gt;&lt;lineCharCount val=&quot;27&quot;/&gt;&lt;lineCharCount val=&quot;1&quot;/&gt;&lt;lineCharCount val=&quot;13&quot;/&gt;&lt;lineCharCount val=&quot;1&quot;/&gt;&lt;lineCharCount val=&quot;63&quot;/&gt;&lt;lineCharCount val=&quot;15&quot;/&gt;&lt;lineCharCount val=&quot;63&quot;/&gt;&lt;lineCharCount val=&quot;71&quot;/&gt;&lt;lineCharCount val=&quot;16&quot;/&gt;&lt;lineCharCount val=&quot;40&quot;/&gt;&lt;lineCharCount val=&quot;1&quot;/&gt;&lt;lineCharCount val=&quot;75&quot;/&gt;&lt;lineCharCount val=&quot;72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06E493F4-6A66-4074-8399-C7477AF634E2}_17.png&quot;/&gt;&lt;left val=&quot;55&quot;/&gt;&lt;top val=&quot;165&quot;/&gt;&lt;width val=&quot;583&quot;/&gt;&lt;height val=&quot;342&quot;/&gt;&lt;hasText val=&quot;1&quot;/&gt;&lt;/Image&gt;&lt;/ThreeDShape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8.mp3"/>
  <p:tag name="PPSNARRATION" val="18,888499092,E:\CEN Compétences niveau 2\Phase 2 approfondissement diaporamas\SZURHAJ William à réaliser\CoursCEN_EPPS_Szurhaj_Sonorise_pptx\Media.ppcx"/>
  <p:tag name="HTML_SHAPEINFO" val="&lt;SlideThumbPath val=&quot;Slide18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57&quot;/&gt;&lt;lineCharCount val=&quot;52&quot;/&gt;&lt;lineCharCount val=&quot;74&quot;/&gt;&lt;lineCharCount val=&quot;76&quot;/&gt;&lt;lineCharCount val=&quot;19&quot;/&gt;&lt;lineCharCount val=&quot;27&quot;/&gt;&lt;lineCharCount val=&quot;20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AF20BCB-EF10-4D2B-9A9E-18C7A76178CA}_18.png&quot;/&gt;&lt;left val=&quot;35&quot;/&gt;&lt;top val=&quot;162&quot;/&gt;&lt;width val=&quot;662&quot;/&gt;&lt;height val=&quot;330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90F0BC9-27DE-4F54-AE65-A2FEB3FC7F69}_18.png&quot;/&gt;&lt;left val=&quot;27&quot;/&gt;&lt;top val=&quot;3&quot;/&gt;&lt;width val=&quot;649&quot;/&gt;&lt;height val=&quot;108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9.mp3"/>
  <p:tag name="PPSNARRATION" val="19,888499092,E:\CEN Compétences niveau 2\Phase 2 approfondissement diaporamas\SZURHAJ William à réaliser\CoursCEN_EPPS_Szurhaj_Sonorise_pptx\Media.ppcx"/>
  <p:tag name="HTML_SHAPEINFO" val="&lt;SlideThumbPath val=&quot;Slide19.PNG&quot;/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51B0B5E8-4D1C-4CF4-86D1-E807169E3957}_19.png&quot;/&gt;&lt;left val=&quot;202&quot;/&gt;&lt;top val=&quot;500&quot;/&gt;&lt;width val=&quot;382&quot;/&gt;&lt;height val=&quot;39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5BBD23EC-2377-4714-B289-F7EFEE3990A1}_19.png&quot;/&gt;&lt;left val=&quot;27&quot;/&gt;&lt;top val=&quot;-5&quot;/&gt;&lt;width val=&quot;649&quot;/&gt;&lt;height val=&quot;108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20.mp3"/>
  <p:tag name="PPSNARRATION" val="20,888499092,E:\CEN Compétences niveau 2\Phase 2 approfondissement diaporamas\SZURHAJ William à réaliser\CoursCEN_EPPS_Szurhaj_Sonorise_pptx\Media.ppcx"/>
  <p:tag name="HTML_SHAPEINFO" val="&lt;SlideThumbPath val=&quot;Slide20.PNG&quot;/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6A55A672-4BB4-47BC-9EED-7F3E1900BFB8}_20.png&quot;/&gt;&lt;left val=&quot;144&quot;/&gt;&lt;top val=&quot;18&quot;/&gt;&lt;width val=&quot;415&quot;/&gt;&lt;height val=&quot;94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70B02802-A2AD-4800-8F34-CAB40E656C9F}_20.png&quot;/&gt;&lt;left val=&quot;36&quot;/&gt;&lt;top val=&quot;500&quot;/&gt;&lt;width val=&quot;169&quot;/&gt;&lt;height val=&quot;30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C1BC9FB5-9279-4E0D-B1E7-AA87FF3F8C8F}_20.png&quot;/&gt;&lt;left val=&quot;246&quot;/&gt;&lt;top val=&quot;500&quot;/&gt;&lt;width val=&quot;229&quot;/&gt;&lt;height val=&quot;30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BEF0D16D-CB4C-438C-BF8F-1CA213283072}_20.png&quot;/&gt;&lt;left val=&quot;516&quot;/&gt;&lt;top val=&quot;500&quot;/&gt;&lt;width val=&quot;169&quot;/&gt;&lt;height val=&quot;30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6&quot;/&gt;&lt;lineCharCount val=&quot;63&quot;/&gt;&lt;lineCharCount val=&quot;52&quot;/&gt;&lt;lineCharCount val=&quot;1&quot;/&gt;&lt;lineCharCount val=&quot;52&quot;/&gt;&lt;lineCharCount val=&quot;1&quot;/&gt;&lt;lineCharCount val=&quot;63&quot;/&gt;&lt;lineCharCount val=&quot;63&quot;/&gt;&lt;lineCharCount val=&quot;13&quot;/&gt;&lt;lineCharCount val=&quot;1&quot;/&gt;&lt;lineCharCount val=&quot;58&quot;/&gt;&lt;lineCharCount val=&quot;60&quot;/&gt;&lt;lineCharCount val=&quot;1&quot;/&gt;&lt;lineCharCount val=&quot;65&quot;/&gt;&lt;lineCharCount val=&quot;29&quot;/&gt;&lt;lineChar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1EB4782-F06D-44E4-80D3-B93A3280BFB9}_20.png&quot;/&gt;&lt;left val=&quot;74&quot;/&gt;&lt;top val=&quot;131&quot;/&gt;&lt;width val=&quot;531&quot;/&gt;&lt;height val=&quot;36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16&quot;/&gt;&lt;lineCharCount val=&quot;16&quot;/&gt;&lt;lineCharCount val=&quot;17&quot;/&gt;&lt;lineCharCount val=&quot;17&quot;/&gt;&lt;lineCharCount val=&quot;16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16&quot;/&gt;&lt;lineCharCount val=&quot;16&quot;/&gt;&lt;lineCharCount val=&quot;17&quot;/&gt;&lt;lineCharCount val=&quot;17&quot;/&gt;&lt;lineCharCount val=&quot;16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9&quot;/&gt;&lt;lineCharCount val=&quot;16&quot;/&gt;&lt;lineCharCount val=&quot;17&quot;/&gt;&lt;lineCharCount val=&quot;17&quot;/&gt;&lt;lineCharCount val=&quot;1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9&quot;/&gt;&lt;lineCharCount val=&quot;16&quot;/&gt;&lt;lineCharCount val=&quot;17&quot;/&gt;&lt;lineCharCount val=&quot;17&quot;/&gt;&lt;lineCharCount val=&quot;16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.mp3"/>
  <p:tag name="PPSNARRATION" val="1,888499092,E:\CEN Compétences niveau 2\Phase 2 approfondissement diaporamas\SZURHAJ William à réaliser\CoursCEN_EPPS_Szurhaj_Sonorise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7220D328-19C4-455F-B737-AFA064B12DD4}_1.png&quot;/&gt;&lt;left val=&quot;42&quot;/&gt;&lt;top val=&quot;136&quot;/&gt;&lt;width val=&quot;622&quot;/&gt;&lt;height val=&quot;67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7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E2BE61CE-60F1-4576-8F58-08079F316933}_1.png&quot;/&gt;&lt;left val=&quot;117&quot;/&gt;&lt;top val=&quot;380&quot;/&gt;&lt;width val=&quot;505&quot;/&gt;&lt;height val=&quot;142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0F479F73-AE80-4B7D-B2AA-6AC5A647A182}_1.png&quot;/&gt;&lt;left val=&quot;42&quot;/&gt;&lt;top val=&quot;223&quot;/&gt;&lt;width val=&quot;622&quot;/&gt;&lt;height val=&quot;116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9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5AB6A17-2C49-43C5-9DD5-1A41A7239CD0}_1.png&quot;/&gt;&lt;left val=&quot;40&quot;/&gt;&lt;top val=&quot;285&quot;/&gt;&lt;width val=&quot;628&quot;/&gt;&lt;height val=&quot;98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0A847E00-3EE5-4E20-A5D2-3B46CA16958B}_1.png&quot;/&gt;&lt;left val=&quot;45&quot;/&gt;&lt;top val=&quot;198&quot;/&gt;&lt;width val=&quot;622&quot;/&gt;&lt;height val=&quot;59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15CCEF52-4DDC-4733-ABFE-404002566D83}_1.png&quot;/&gt;&lt;left val=&quot;36&quot;/&gt;&lt;top val=&quot;500&quot;/&gt;&lt;width val=&quot;169&quot;/&gt;&lt;height val=&quot;30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4AC813B9-2BD4-4E91-95A4-92B6F69C4168}_1.png&quot;/&gt;&lt;left val=&quot;246&quot;/&gt;&lt;top val=&quot;500&quot;/&gt;&lt;width val=&quot;229&quot;/&gt;&lt;height val=&quot;3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BC9C402E-CBE9-4FCF-9EF4-0DE556F30DA4}_1.png&quot;/&gt;&lt;left val=&quot;516&quot;/&gt;&lt;top val=&quot;500&quot;/&gt;&lt;width val=&quot;169&quot;/&gt;&lt;height val=&quot;3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2.mp3"/>
  <p:tag name="PPSNARRATION" val="2,888499092,E:\CEN Compétences niveau 2\Phase 2 approfondissement diaporamas\SZURHAJ William à réaliser\CoursCEN_EPPS_Szurhaj_Sonorise_pptx\Media.ppcx"/>
  <p:tag name="HTML_SHAPEINFO" val="&lt;SlideThumbPath val=&quot;Slide2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47093D5B-0566-42AC-BF9A-018448FCA02E}_2.png&quot;/&gt;&lt;left val=&quot;36&quot;/&gt;&lt;top val=&quot;6&quot;/&gt;&lt;width val=&quot;649&quot;/&gt;&lt;height val=&quot;133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61&quot;/&gt;&lt;lineCharCount val=&quot;29&quot;/&gt;&lt;lineCharCount val=&quot;66&quot;/&gt;&lt;lineCharCount val=&quot;30&quot;/&gt;&lt;lineCharCount val=&quot;12&quot;/&gt;&lt;lineCharCount val=&quot;65&quot;/&gt;&lt;lineCharCount val=&quot;69&quot;/&gt;&lt;lineCharCount val=&quot;69&quot;/&gt;&lt;lineCharCount val=&quot;70&quot;/&gt;&lt;lineCharCount val=&quot;72&quot;/&gt;&lt;lineCharCount val=&quot;69&quot;/&gt;&lt;lineCharCount val=&quot;42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2A25A5F5-A472-47A5-87B7-85616412A8C7}_2.png&quot;/&gt;&lt;left val=&quot;30&quot;/&gt;&lt;top val=&quot;131&quot;/&gt;&lt;width val=&quot;667&quot;/&gt;&lt;height val=&quot;360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C85E5E2-3259-4EAD-8D75-F7433C60F119}_2.png&quot;/&gt;&lt;left val=&quot;36&quot;/&gt;&lt;top val=&quot;500&quot;/&gt;&lt;width val=&quot;169&quot;/&gt;&lt;height val=&quot;30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25633100-4237-4F80-AAFB-BAC5B8191B61}_2.png&quot;/&gt;&lt;left val=&quot;246&quot;/&gt;&lt;top val=&quot;500&quot;/&gt;&lt;width val=&quot;229&quot;/&gt;&lt;height val=&quot;30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F4ABED16-C693-4B04-9890-A65473E29AE9}_2.png&quot;/&gt;&lt;left val=&quot;516&quot;/&gt;&lt;top val=&quot;500&quot;/&gt;&lt;width val=&quot;169&quot;/&gt;&lt;height val=&quot;30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3.mp3"/>
  <p:tag name="PPSNARRATION" val="3,888499092,E:\CEN Compétences niveau 2\Phase 2 approfondissement diaporamas\SZURHAJ William à réaliser\CoursCEN_EPPS_Szurhaj_Sonorise_pptx\Media.ppcx"/>
  <p:tag name="HTML_SHAPEINFO" val="&lt;SlideThumbPath val=&quot;Slide3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237CE80-0E7C-4F60-ADC5-1CBFFA241877}_3.png&quot;/&gt;&lt;left val=&quot;36&quot;/&gt;&lt;top val=&quot;21&quot;/&gt;&lt;width val=&quot;649&quot;/&gt;&lt;height val=&quot;99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4&quot;/&gt;&lt;lineCharCount val=&quot;64&quot;/&gt;&lt;lineCharCount val=&quot;43&quot;/&gt;&lt;lineCharCount val=&quot;72&quot;/&gt;&lt;lineCharCount val=&quot;50&quot;/&gt;&lt;lineCharCount val=&quot;73&quot;/&gt;&lt;lineCharCount val=&quot;26&quot;/&gt;&lt;lineCharCount val=&quot;64&quot;/&gt;&lt;lineCharCount val=&quot;12&quot;/&gt;&lt;lineCharCount val=&quot;74&quot;/&gt;&lt;lineCharCount val=&quot;26&quot;/&gt;&lt;lineCharCount val=&quot;1&quot;/&gt;&lt;lineCharCount val=&quot;56&quot;/&gt;&lt;lineCharCount val=&quot;1&quot;/&gt;&lt;lineCharCount val=&quot;47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36EF8571-D7EE-472B-BD0C-322E79574500}_3.png&quot;/&gt;&lt;left val=&quot;31&quot;/&gt;&lt;top val=&quot;117&quot;/&gt;&lt;width val=&quot;658&quot;/&gt;&lt;height val=&quot;365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31DF8600-592B-4E6D-8F62-9ECD2B9ADE27}_3.png&quot;/&gt;&lt;left val=&quot;36&quot;/&gt;&lt;top val=&quot;500&quot;/&gt;&lt;width val=&quot;169&quot;/&gt;&lt;height val=&quot;30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3650753E-981F-4E31-9148-5882AEF9DAFE}_3.png&quot;/&gt;&lt;left val=&quot;246&quot;/&gt;&lt;top val=&quot;500&quot;/&gt;&lt;width val=&quot;229&quot;/&gt;&lt;height val=&quot;30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0B785DF0-6D61-4D72-81EB-8717F76F249E}_3.png&quot;/&gt;&lt;left val=&quot;516&quot;/&gt;&lt;top val=&quot;500&quot;/&gt;&lt;width val=&quot;169&quot;/&gt;&lt;height val=&quot;30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4.mp3"/>
  <p:tag name="PPSNARRATION" val="4,888499092,E:\CEN Compétences niveau 2\Phase 2 approfondissement diaporamas\SZURHAJ William à réaliser\CoursCEN_EPPS_Szurhaj_Sonorise_pptx\Media.ppcx"/>
  <p:tag name="HTML_SHAPEINFO" val="&lt;SlideThumbPath val=&quot;Slide4.PNG&quot;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F3B1698D-2550-4203-B540-E32018B4490B}_4.png&quot;/&gt;&lt;left val=&quot;36&quot;/&gt;&lt;top val=&quot;21&quot;/&gt;&lt;width val=&quot;649&quot;/&gt;&lt;height val=&quot;9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43&quot;/&gt;&lt;lineCharCount val=&quot;14&quot;/&gt;&lt;lineCharCount val=&quot;25&quot;/&gt;&lt;lineCharCount val=&quot;23&quot;/&gt;&lt;lineCharCount val=&quot;39&quot;/&gt;&lt;lineCharCount val=&quot;53&quot;/&gt;&lt;lineCharCount val=&quot;53&quot;/&gt;&lt;lineCharCount val=&quot;59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5BB0E1CE-DE50-478F-893E-327913F77D36}_4.png&quot;/&gt;&lt;left val=&quot;29&quot;/&gt;&lt;top val=&quot;123&quot;/&gt;&lt;width val=&quot;655&quot;/&gt;&lt;height val=&quot;360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95A423B4-1BA6-45FC-B29A-817D3A5C162E}_4.png&quot;/&gt;&lt;left val=&quot;36&quot;/&gt;&lt;top val=&quot;500&quot;/&gt;&lt;width val=&quot;169&quot;/&gt;&lt;height val=&quot;30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C6FB407E-71CA-4F3B-9A41-A5E00E66F9F3}_4.png&quot;/&gt;&lt;left val=&quot;246&quot;/&gt;&lt;top val=&quot;500&quot;/&gt;&lt;width val=&quot;229&quot;/&gt;&lt;height val=&quot;3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F3BCCC72-C9D0-4163-90CA-5D573B265376}_4.png&quot;/&gt;&lt;left val=&quot;516&quot;/&gt;&lt;top val=&quot;500&quot;/&gt;&lt;width val=&quot;169&quot;/&gt;&lt;height val=&quot;3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5.mp3"/>
  <p:tag name="PPSNARRATION" val="5,888499092,E:\CEN Compétences niveau 2\Phase 2 approfondissement diaporamas\SZURHAJ William à réaliser\CoursCEN_EPPS_Szurhaj_Sonorise_pptx\Media.ppcx"/>
  <p:tag name="HTML_SHAPEINFO" val="&lt;SlideThumbPath val=&quot;Slide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B8A21997-BEBE-4802-A930-3522815E8F18}_5.png&quot;/&gt;&lt;left val=&quot;36&quot;/&gt;&lt;top val=&quot;21&quot;/&gt;&lt;width val=&quot;649&quot;/&gt;&lt;height val=&quot;9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57&quot;/&gt;&lt;lineCharCount val=&quot;29&quot;/&gt;&lt;lineCharCount val=&quot;55&quot;/&gt;&lt;lineCharCount val=&quot;18&quot;/&gt;&lt;lineCharCount val=&quot;56&quot;/&gt;&lt;lineCharCount val=&quot;16&quot;/&gt;&lt;lineCharCount val=&quot;44&quot;/&gt;&lt;lineCharCount val=&quot;55&quot;/&gt;&lt;lineCharCount val=&quot;58&quot;/&gt;&lt;lineCharCount val=&quot;10&quot;/&gt;&lt;lineCharCount val=&quot;61&quot;/&gt;&lt;lineCharCount val=&quot;1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B8D8543-3B68-4FEC-8CB3-A3C959BBBE28}_5.png&quot;/&gt;&lt;left val=&quot;33&quot;/&gt;&lt;top val=&quot;123&quot;/&gt;&lt;width val=&quot;658&quot;/&gt;&lt;height val=&quot;391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A9D6EA1F-2CE7-40AF-BD2C-F5AC8A6B5D39}_5.png&quot;/&gt;&lt;left val=&quot;36&quot;/&gt;&lt;top val=&quot;500&quot;/&gt;&lt;width val=&quot;169&quot;/&gt;&lt;height val=&quot;30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436BA351-D82E-49B7-B619-4355C29F6675}_5.png&quot;/&gt;&lt;left val=&quot;246&quot;/&gt;&lt;top val=&quot;500&quot;/&gt;&lt;width val=&quot;229&quot;/&gt;&lt;height val=&quot;3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1D450ED-9754-4CF8-A35A-7C2DDA0F19E3}_5.png&quot;/&gt;&lt;left val=&quot;516&quot;/&gt;&lt;top val=&quot;500&quot;/&gt;&lt;width val=&quot;169&quot;/&gt;&lt;height val=&quot;30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7.7"/>
  <p:tag name="PPSNARRATIONPROPS" val="E:\CEN Compétences niveau 2\Phase 2 approfondissement diaporamas\SZURHAJ William à réaliser\CoursCEN_EPPS_Szurhaj_Sonorise\son szurhaj\media6.mp3"/>
  <p:tag name="PPSNARRATION" val="6,888499092,E:\CEN Compétences niveau 2\Phase 2 approfondissement diaporamas\SZURHAJ William à réaliser\CoursCEN_EPPS_Szurhaj_Sonorise_pptx\Media.ppcx"/>
  <p:tag name="HTML_SHAPEINFO" val="&lt;SlideThumbPath val=&quot;Slide6.PNG&quot;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A0ABF457-500D-46C5-9B2C-598B01177047}_6.png&quot;/&gt;&lt;left val=&quot;42&quot;/&gt;&lt;top val=&quot;-8&quot;/&gt;&lt;width val=&quot;649&quot;/&gt;&lt;height val=&quot;9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CAB950AB-ADF3-45C3-A2B7-2E19BB7173C3}_6.png&quot;/&gt;&lt;left val=&quot;36&quot;/&gt;&lt;top val=&quot;500&quot;/&gt;&lt;width val=&quot;169&quot;/&gt;&lt;height val=&quot;3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7ECCA83B-CD35-4299-B8E0-E53409818390}_6.png&quot;/&gt;&lt;left val=&quot;246&quot;/&gt;&lt;top val=&quot;500&quot;/&gt;&lt;width val=&quot;229&quot;/&gt;&lt;height val=&quot;30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A46C23D4-C4B4-45CE-94E0-541331E59DB3}_6.png&quot;/&gt;&lt;left val=&quot;516&quot;/&gt;&lt;top val=&quot;500&quot;/&gt;&lt;width val=&quot;169&quot;/&gt;&lt;height val=&quot;3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3&quot;/&gt;&lt;lineCharCount val=&quot;74&quot;/&gt;&lt;lineCharCount val=&quot;93&quot;/&gt;&lt;lineCharCount val=&quot;89&quot;/&gt;&lt;lineCharCount val=&quot;12&quot;/&gt;&lt;lineCharCount val=&quot;77&quot;/&gt;&lt;lineCharCount val=&quot;63&quot;/&gt;&lt;lineCharCount val=&quot;42&quot;/&gt;&lt;lineCharCount val=&quot;40&quot;/&gt;&lt;lineCharCount val=&quot;92&quot;/&gt;&lt;lineCharCount val=&quot;7&quot;/&gt;&lt;lineCharCount val=&quot;86&quot;/&gt;&lt;lineCharCount val=&quot;15&quot;/&gt;&lt;lineCharCount val=&quot;41&quot;/&gt;&lt;/TableIndex&gt;&lt;/ShapeTextInfo&gt;"/>
  <p:tag name="HTML_SHAPEINFO" val="&lt;TextEffect&gt;&lt;Image&gt;&lt;filename val=&quot;C:\Users\ALAINC~1\AppData\Local\Temp\PR\data\asimages\{DB843538-8DE7-4900-AE7E-013D741E0EB5}_1.png_crop.png&quot;/&gt;&lt;left val=&quot;44&quot;/&gt;&lt;top val=&quot;111&quot;/&gt;&lt;width val=&quot;609&quot;/&gt;&lt;height val=&quot;15&quot;/&gt;&lt;hasText val=&quot;1&quot;/&gt;&lt;paraId val=&quot;1&quot;/&gt;&lt;/Image&gt;&lt;Image&gt;&lt;filename val=&quot;C:\Users\ALAINC~1\AppData\Local\Temp\PR\data\asimages\{1929A713-3C0D-42D5-B3D0-621D8BEDDCC3}_1.png_crop.png&quot;/&gt;&lt;left val=&quot;62&quot;/&gt;&lt;top val=&quot;142&quot;/&gt;&lt;width val=&quot;605&quot;/&gt;&lt;height val=&quot;71&quot;/&gt;&lt;hasText val=&quot;1&quot;/&gt;&lt;paraId val=&quot;2&quot;/&gt;&lt;/Image&gt;&lt;Image&gt;&lt;filename val=&quot;C:\Users\ALAINC~1\AppData\Local\Temp\PR\data\asimages\{9EE2C086-8C66-4FEC-9F4C-27CAF0E60AC3}_1.png_crop.png&quot;/&gt;&lt;left val=&quot;62&quot;/&gt;&lt;top val=&quot;229&quot;/&gt;&lt;width val=&quot;502&quot;/&gt;&lt;height val=&quot;43&quot;/&gt;&lt;hasText val=&quot;1&quot;/&gt;&lt;paraId val=&quot;3&quot;/&gt;&lt;/Image&gt;&lt;Image&gt;&lt;filename val=&quot;C:\Users\ALAINC~1\AppData\Local\Temp\PR\data\asimages\{99EC3799-564A-42D2-9A07-D55B16857944}_1.png_crop.png&quot;/&gt;&lt;left val=&quot;44&quot;/&gt;&lt;top val=&quot;289&quot;/&gt;&lt;width val=&quot;387&quot;/&gt;&lt;height val=&quot;17&quot;/&gt;&lt;hasText val=&quot;1&quot;/&gt;&lt;paraId val=&quot;4&quot;/&gt;&lt;/Image&gt;&lt;Image&gt;&lt;filename val=&quot;C:\Users\ALAINC~1\AppData\Local\Temp\PR\data\asimages\{F3AD0430-CB9C-4899-8B10-3708E299CD52}_1.png_crop.png&quot;/&gt;&lt;left val=&quot;62&quot;/&gt;&lt;top val=&quot;322&quot;/&gt;&lt;width val=&quot;293&quot;/&gt;&lt;height val=&quot;14&quot;/&gt;&lt;hasText val=&quot;1&quot;/&gt;&lt;paraId val=&quot;5&quot;/&gt;&lt;/Image&gt;&lt;Image&gt;&lt;filename val=&quot;C:\Users\ALAINC~1\AppData\Local\Temp\PR\data\asimages\{D8713805-CD40-4829-B1C5-3A630C7E78D5}_1.png_crop.png&quot;/&gt;&lt;left val=&quot;62&quot;/&gt;&lt;top val=&quot;349&quot;/&gt;&lt;width val=&quot;592&quot;/&gt;&lt;height val=&quot;42&quot;/&gt;&lt;hasText val=&quot;1&quot;/&gt;&lt;paraId val=&quot;6&quot;/&gt;&lt;/Image&gt;&lt;Image&gt;&lt;filename val=&quot;C:\Users\ALAINC~1\AppData\Local\Temp\PR\data\asimages\{213732F7-8F56-4499-8D22-916F68C1C037}_1.png_crop.png&quot;/&gt;&lt;left val=&quot;62&quot;/&gt;&lt;top val=&quot;409&quot;/&gt;&lt;width val=&quot;587&quot;/&gt;&lt;height val=&quot;43&quot;/&gt;&lt;hasText val=&quot;1&quot;/&gt;&lt;paraId val=&quot;7&quot;/&gt;&lt;/Image&gt;&lt;Image&gt;&lt;filename val=&quot;C:\Users\ALAINC~1\AppData\Local\Temp\PR\data\asimages\{40320192-1D4A-41F0-A399-F911EDCFAA22}_1.png_crop.png&quot;/&gt;&lt;left val=&quot;61&quot;/&gt;&lt;top val=&quot;467&quot;/&gt;&lt;width val=&quot;295&quot;/&gt;&lt;height val=&quot;11&quot;/&gt;&lt;hasText val=&quot;1&quot;/&gt;&lt;paraId val=&quot;8&quot;/&gt;&lt;/Image&gt;&lt;/TextEffect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7.mp3"/>
  <p:tag name="PPSNARRATION" val="7,888499092,E:\CEN Compétences niveau 2\Phase 2 approfondissement diaporamas\SZURHAJ William à réaliser\CoursCEN_EPPS_Szurhaj_Sonorise_pptx\Media.ppcx"/>
  <p:tag name="HTML_SHAPEINFO" val="&lt;SlideThumbPath val=&quot;Slide7.PNG&quot;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55DA6A5D-1870-4498-9472-4A565619583A}_7.png&quot;/&gt;&lt;left val=&quot;65&quot;/&gt;&lt;top val=&quot;100&quot;/&gt;&lt;width val=&quot;598&quot;/&gt;&lt;height val=&quot;77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10FA4D8B-C8A0-4A35-8C7C-9DAC5A83776F}_7.png&quot;/&gt;&lt;left val=&quot;66&quot;/&gt;&lt;top val=&quot;320&quot;/&gt;&lt;width val=&quot;193&quot;/&gt;&lt;height val=&quot;6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CF684818-1325-4BF5-ACE3-12D5BF694F98}_7.png&quot;/&gt;&lt;left val=&quot;365&quot;/&gt;&lt;top val=&quot;361&quot;/&gt;&lt;width val=&quot;320&quot;/&gt;&lt;height val=&quot;51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9594F844-53C9-4D6C-8A92-B5FE58AA6CDD}_7.png&quot;/&gt;&lt;left val=&quot;365&quot;/&gt;&lt;top val=&quot;417&quot;/&gt;&lt;width val=&quot;310&quot;/&gt;&lt;height val=&quot;51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5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4A2ECF3A-F5F0-4A7F-8D30-F753DDE44D50}_7.png&quot;/&gt;&lt;left val=&quot;365&quot;/&gt;&lt;top val=&quot;321&quot;/&gt;&lt;width val=&quot;320&quot;/&gt;&lt;height val=&quot;51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67DA0D33-68F7-464F-ACEC-C0E94E0701F9}_7.png&quot;/&gt;&lt;left val=&quot;42&quot;/&gt;&lt;top val=&quot;-14&quot;/&gt;&lt;width val=&quot;649&quot;/&gt;&lt;height val=&quot;133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78C85EA-2FF2-4792-9F24-CEC9A0B55CF7}_7.png&quot;/&gt;&lt;left val=&quot;165&quot;/&gt;&lt;top val=&quot;471&quot;/&gt;&lt;width val=&quot;361&quot;/&gt;&lt;height val=&quot;61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8.mp3"/>
  <p:tag name="PPSNARRATION" val="8,888499092,E:\CEN Compétences niveau 2\Phase 2 approfondissement diaporamas\SZURHAJ William à réaliser\CoursCEN_EPPS_Szurhaj_Sonorise_pptx\Media.ppcx"/>
  <p:tag name="HTML_SHAPEINFO" val="&lt;SlideThumbPath val=&quot;Slide8.PNG&quot;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61&quot;/&gt;&lt;lineCharCount val=&quot;1&quot;/&gt;&lt;lineCharCount val=&quot;13&quot;/&gt;&lt;lineCharCount val=&quot;81&quot;/&gt;&lt;lineCharCount val=&quot;36&quot;/&gt;&lt;lineCharCount val=&quot;67&quot;/&gt;&lt;lineCharCount val=&quot;1&quot;/&gt;&lt;lineCharCount val=&quot;40&quot;/&gt;&lt;lineCharCount val=&quot;40&quot;/&gt;&lt;lineCharCount val=&quot;56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F716FD95-7A11-411B-B200-E86525A2A0E9}_8.png&quot;/&gt;&lt;left val=&quot;63&quot;/&gt;&lt;top val=&quot;97&quot;/&gt;&lt;width val=&quot;604&quot;/&gt;&lt;height val=&quot;367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95E12C0E-FD8B-4678-A177-B106B82103DE}_8.png&quot;/&gt;&lt;left val=&quot;42&quot;/&gt;&lt;top val=&quot;-15&quot;/&gt;&lt;width val=&quot;649&quot;/&gt;&lt;height val=&quot;128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88&quot;/&gt;&lt;lineCharCount val=&quot;43&quot;/&gt;&lt;lineCharCount val=&quot;7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97ACEEF-F209-4440-9D5A-42F572D841E5}_8.png&quot;/&gt;&lt;left val=&quot;23&quot;/&gt;&lt;top val=&quot;446&quot;/&gt;&lt;width val=&quot;679&quot;/&gt;&lt;height val=&quot;82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9.mp3"/>
  <p:tag name="PPSNARRATION" val="9,888499092,E:\CEN Compétences niveau 2\Phase 2 approfondissement diaporamas\SZURHAJ William à réaliser\CoursCEN_EPPS_Szurhaj_Sonorise_pptx\Media.ppcx"/>
  <p:tag name="HTML_SHAPEINFO" val="&lt;SlideThumbPath val=&quot;Slide9.PNG&quot;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2E0A2372-E989-4CEA-80F4-53DD10D7C0E9}_9.png&quot;/&gt;&lt;left val=&quot;36&quot;/&gt;&lt;top val=&quot;500&quot;/&gt;&lt;width val=&quot;169&quot;/&gt;&lt;height val=&quot;30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B3FD7D02-3DA9-4E91-BBCD-054126869DCC}_9.png&quot;/&gt;&lt;left val=&quot;246&quot;/&gt;&lt;top val=&quot;500&quot;/&gt;&lt;width val=&quot;229&quot;/&gt;&lt;height val=&quot;30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23428FB2-9B43-4808-B843-3B342CA947AB}_9.png&quot;/&gt;&lt;left val=&quot;516&quot;/&gt;&lt;top val=&quot;500&quot;/&gt;&lt;width val=&quot;169&quot;/&gt;&lt;height val=&quot;30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0A47D4BD-37FF-4672-9EB4-9F1DCF0E34FA}_9.png&quot;/&gt;&lt;left val=&quot;42&quot;/&gt;&lt;top val=&quot;-15&quot;/&gt;&lt;width val=&quot;649&quot;/&gt;&lt;height val=&quot;128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6&quot;/&gt;&lt;lineCharCount val=&quot;49&quot;/&gt;&lt;lineCharCount val=&quot;35&quot;/&gt;&lt;lineCharCount val=&quot;65&quot;/&gt;&lt;lineCharCount val=&quot;1&quot;/&gt;&lt;lineCharCount val=&quot;59&quot;/&gt;&lt;lineCharCount val=&quot;1&quot;/&gt;&lt;lineCharCount val=&quot;77&quot;/&gt;&lt;lineCharCount val=&quot;25&quot;/&gt;&lt;lineCharCount val=&quot;70&quot;/&gt;&lt;lineCharCount val=&quot;77&quot;/&gt;&lt;lineCharCount val=&quot;78&quot;/&gt;&lt;lineCharCount val=&quot;37&quot;/&gt;&lt;lineCharCount val=&quot;68&quot;/&gt;&lt;lineCharCount val=&quot;54&quot;/&gt;&lt;lineCharCount val=&quot;71&quot;/&gt;&lt;lineCharCount val=&quot;7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95365991-B4A2-449A-87A6-708202412898}_9.png&quot;/&gt;&lt;left val=&quot;39&quot;/&gt;&lt;top val=&quot;99&quot;/&gt;&lt;width val=&quot;673&quot;/&gt;&lt;height val=&quot;396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CEN Compétences niveau 2\Phase 2 approfondissement diaporamas\SZURHAJ William à réaliser\CoursCEN_EPPS_Szurhaj_Sonorise\son szurhaj\media10.mp3"/>
  <p:tag name="PPSNARRATION" val="10,888499092,E:\CEN Compétences niveau 2\Phase 2 approfondissement diaporamas\SZURHAJ William à réaliser\CoursCEN_EPPS_Szurhaj_Sonorise_pptx\Media.ppcx"/>
  <p:tag name="HTML_SHAPEINFO" val="&lt;SlideThumbPath val=&quot;Slide10.PNG&quot;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C390575F-3A6C-451C-B50D-2A5F20BFCED5}_10.png&quot;/&gt;&lt;left val=&quot;36&quot;/&gt;&lt;top val=&quot;500&quot;/&gt;&lt;width val=&quot;169&quot;/&gt;&lt;height val=&quot;30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D11E2831-57FE-403D-AD26-77725202B1A8}_10.png&quot;/&gt;&lt;left val=&quot;246&quot;/&gt;&lt;top val=&quot;500&quot;/&gt;&lt;width val=&quot;229&quot;/&gt;&lt;height val=&quot;30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8C6EADAE-C9E7-49BD-9000-71427B6CB96E}_10.png&quot;/&gt;&lt;left val=&quot;516&quot;/&gt;&lt;top val=&quot;500&quot;/&gt;&lt;width val=&quot;169&quot;/&gt;&lt;height val=&quot;30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1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92D182E2-741A-467A-ADAF-40230F1F763C}_10.png&quot;/&gt;&lt;left val=&quot;42&quot;/&gt;&lt;top val=&quot;-15&quot;/&gt;&lt;width val=&quot;649&quot;/&gt;&lt;height val=&quot;128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1&quot;/&gt;&lt;lineCharCount val=&quot;48&quot;/&gt;&lt;lineCharCount val=&quot;51&quot;/&gt;&lt;lineCharCount val=&quot;1&quot;/&gt;&lt;lineCharCount val=&quot;1&quot;/&gt;&lt;lineCharCount val=&quot;17&quot;/&gt;&lt;lineCharCount val=&quot;61&quot;/&gt;&lt;lineCharCount val=&quot;26&quot;/&gt;&lt;lineCharCount val=&quot;63&quot;/&gt;&lt;lineCharCount val=&quot;9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C3EA96B8-4C74-4D7C-A355-5DD3DAFB6458}_10.png&quot;/&gt;&lt;left val=&quot;54&quot;/&gt;&lt;top val=&quot;131&quot;/&gt;&lt;width val=&quot;589&quot;/&gt;&lt;height val=&quot;289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  <p:tag name="PPSNARRATIONPROPS" val="E:\CEN Compétences niveau 2\Phase 2 approfondissement diaporamas\SZURHAJ William à réaliser\CoursCEN_EPPS_Szurhaj_Sonorise\son szurhaj\media11.mp3"/>
  <p:tag name="PPSNARRATION" val="11,888499092,E:\CEN Compétences niveau 2\Phase 2 approfondissement diaporamas\SZURHAJ William à réaliser\CoursCEN_EPPS_Szurhaj_Sonorise_pptx\Media.ppcx"/>
  <p:tag name="HTML_SHAPEINFO" val="&lt;SlideThumbPath val=&quot;Slide11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C:\Users\ALAINC~1\AppData\Local\Temp\PR\data\asimages\{3D0B88F0-2A0B-44C4-9B37-1024BE5D9338}_11.png&quot;/&gt;&lt;left val=&quot;54&quot;/&gt;&lt;top val=&quot;94&quot;/&gt;&lt;width val=&quot;649&quot;/&gt;&lt;height val=&quot;51&quot;/&gt;&lt;hasText val=&quot;1&quot;/&gt;&lt;/Image&gt;&lt;/ThreeDShapeInfo&gt;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1345</Words>
  <Application>Microsoft Office PowerPoint</Application>
  <PresentationFormat>Affichage à l'écran (4:3)</PresentationFormat>
  <Paragraphs>166</Paragraphs>
  <Slides>20</Slides>
  <Notes>8</Notes>
  <HiddenSlides>0</HiddenSlides>
  <MMClips>20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Thème Office</vt:lpstr>
      <vt:lpstr>Présentation PowerPoint</vt:lpstr>
      <vt:lpstr>Qu’est ce qu’un EEG prolongé après privation de sommeil (EPPS)</vt:lpstr>
      <vt:lpstr>Pourquoi faire un EPPS</vt:lpstr>
      <vt:lpstr>Comment se passe un EPPS</vt:lpstr>
      <vt:lpstr>Comment se passe un EPPS</vt:lpstr>
      <vt:lpstr>Indications d’un EPPS:</vt:lpstr>
      <vt:lpstr>Indications d’un EPPS :  Diagnostic d’Epilepsie</vt:lpstr>
      <vt:lpstr>Présentation PowerPoint</vt:lpstr>
      <vt:lpstr>Présentation PowerPoint</vt:lpstr>
      <vt:lpstr>Présentation PowerPoint</vt:lpstr>
      <vt:lpstr>F 20 ans, bilan de 3 CCG</vt:lpstr>
      <vt:lpstr>F 20 ans, bilan de 3 CCG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CRÉANGE Alain</dc:creator>
  <cp:lastModifiedBy>Nathanaelle Touchon</cp:lastModifiedBy>
  <cp:revision>63</cp:revision>
  <dcterms:created xsi:type="dcterms:W3CDTF">2017-02-27T10:03:50Z</dcterms:created>
  <dcterms:modified xsi:type="dcterms:W3CDTF">2021-01-12T10:00:08Z</dcterms:modified>
</cp:coreProperties>
</file>